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4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50.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ags/tag51.xml" ContentType="application/vnd.openxmlformats-officedocument.presentationml.tags+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52.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57"/>
  </p:notesMasterIdLst>
  <p:sldIdLst>
    <p:sldId id="2076138295" r:id="rId7"/>
    <p:sldId id="2076138301" r:id="rId8"/>
    <p:sldId id="2076138446" r:id="rId9"/>
    <p:sldId id="2076138325" r:id="rId10"/>
    <p:sldId id="2076138326" r:id="rId11"/>
    <p:sldId id="10052" r:id="rId12"/>
    <p:sldId id="2076138460" r:id="rId13"/>
    <p:sldId id="2076138374" r:id="rId14"/>
    <p:sldId id="2076138375" r:id="rId15"/>
    <p:sldId id="2076138376" r:id="rId16"/>
    <p:sldId id="2076138430" r:id="rId17"/>
    <p:sldId id="2076138431" r:id="rId18"/>
    <p:sldId id="2076138439" r:id="rId19"/>
    <p:sldId id="2076138443" r:id="rId20"/>
    <p:sldId id="2076138444" r:id="rId21"/>
    <p:sldId id="2076138445" r:id="rId22"/>
    <p:sldId id="1387" r:id="rId23"/>
    <p:sldId id="2076138463" r:id="rId24"/>
    <p:sldId id="2076138327" r:id="rId25"/>
    <p:sldId id="2076137318" r:id="rId26"/>
    <p:sldId id="2076138388" r:id="rId27"/>
    <p:sldId id="2076138381" r:id="rId28"/>
    <p:sldId id="2076138382" r:id="rId29"/>
    <p:sldId id="2076138387" r:id="rId30"/>
    <p:sldId id="2076138424" r:id="rId31"/>
    <p:sldId id="2076138383" r:id="rId32"/>
    <p:sldId id="2076138384" r:id="rId33"/>
    <p:sldId id="2076138394" r:id="rId34"/>
    <p:sldId id="2076138401" r:id="rId35"/>
    <p:sldId id="2076138402" r:id="rId36"/>
    <p:sldId id="2076138403" r:id="rId37"/>
    <p:sldId id="2076138393" r:id="rId38"/>
    <p:sldId id="2076138425" r:id="rId39"/>
    <p:sldId id="2076138385" r:id="rId40"/>
    <p:sldId id="2076138435" r:id="rId41"/>
    <p:sldId id="2076138434" r:id="rId42"/>
    <p:sldId id="2076138386" r:id="rId43"/>
    <p:sldId id="2076138398" r:id="rId44"/>
    <p:sldId id="2076138380" r:id="rId45"/>
    <p:sldId id="2076138362" r:id="rId46"/>
    <p:sldId id="2076138405" r:id="rId47"/>
    <p:sldId id="2076138365" r:id="rId48"/>
    <p:sldId id="2076138368" r:id="rId49"/>
    <p:sldId id="2076138342" r:id="rId50"/>
    <p:sldId id="2076138363" r:id="rId51"/>
    <p:sldId id="2076138406" r:id="rId52"/>
    <p:sldId id="2076138408" r:id="rId53"/>
    <p:sldId id="2076138407" r:id="rId54"/>
    <p:sldId id="2076138438" r:id="rId55"/>
    <p:sldId id="2076138440" r:id="rId56"/>
    <p:sldId id="2076138364" r:id="rId57"/>
    <p:sldId id="2076138404" r:id="rId58"/>
    <p:sldId id="2076138373" r:id="rId59"/>
    <p:sldId id="2076138397" r:id="rId60"/>
    <p:sldId id="2076138370" r:id="rId61"/>
    <p:sldId id="2076138455" r:id="rId62"/>
    <p:sldId id="2076138456" r:id="rId63"/>
    <p:sldId id="2076137912" r:id="rId64"/>
    <p:sldId id="2076138311" r:id="rId65"/>
    <p:sldId id="2076138396" r:id="rId66"/>
    <p:sldId id="2076138390" r:id="rId67"/>
    <p:sldId id="2076138343" r:id="rId68"/>
    <p:sldId id="2076138442" r:id="rId69"/>
    <p:sldId id="2076138447" r:id="rId70"/>
    <p:sldId id="2076138448" r:id="rId71"/>
    <p:sldId id="2076138377" r:id="rId72"/>
    <p:sldId id="2076138378" r:id="rId73"/>
    <p:sldId id="2076138379" r:id="rId74"/>
    <p:sldId id="2076138395" r:id="rId75"/>
    <p:sldId id="2076138449" r:id="rId76"/>
    <p:sldId id="2076138464" r:id="rId77"/>
    <p:sldId id="1370" r:id="rId78"/>
    <p:sldId id="2076138328" r:id="rId79"/>
    <p:sldId id="2076137739" r:id="rId80"/>
    <p:sldId id="2076138409" r:id="rId81"/>
    <p:sldId id="2076138410" r:id="rId82"/>
    <p:sldId id="2076138432" r:id="rId83"/>
    <p:sldId id="2076138345" r:id="rId84"/>
    <p:sldId id="2076138411" r:id="rId85"/>
    <p:sldId id="2076138344" r:id="rId86"/>
    <p:sldId id="2076138412" r:id="rId87"/>
    <p:sldId id="2076138426" r:id="rId88"/>
    <p:sldId id="2076138428" r:id="rId89"/>
    <p:sldId id="2076138427" r:id="rId90"/>
    <p:sldId id="2076138429" r:id="rId91"/>
    <p:sldId id="2076138346" r:id="rId92"/>
    <p:sldId id="2076138452" r:id="rId93"/>
    <p:sldId id="2452" r:id="rId94"/>
    <p:sldId id="2076138413" r:id="rId95"/>
    <p:sldId id="2076138347" r:id="rId96"/>
    <p:sldId id="2076138436" r:id="rId97"/>
    <p:sldId id="2076138348" r:id="rId98"/>
    <p:sldId id="2076138350" r:id="rId99"/>
    <p:sldId id="2076138349" r:id="rId100"/>
    <p:sldId id="2076138453" r:id="rId101"/>
    <p:sldId id="2076138454" r:id="rId102"/>
    <p:sldId id="2076138458" r:id="rId103"/>
    <p:sldId id="2076138351" r:id="rId104"/>
    <p:sldId id="2076138352" r:id="rId105"/>
    <p:sldId id="2076138353" r:id="rId106"/>
    <p:sldId id="2076138417" r:id="rId107"/>
    <p:sldId id="2076138354" r:id="rId108"/>
    <p:sldId id="2076138356" r:id="rId109"/>
    <p:sldId id="2076138423" r:id="rId110"/>
    <p:sldId id="2076138357" r:id="rId111"/>
    <p:sldId id="2076138358" r:id="rId112"/>
    <p:sldId id="2076138359" r:id="rId113"/>
    <p:sldId id="2076138355" r:id="rId114"/>
    <p:sldId id="2076138392" r:id="rId115"/>
    <p:sldId id="2076138437" r:id="rId116"/>
    <p:sldId id="2076138333" r:id="rId117"/>
    <p:sldId id="2076138457" r:id="rId118"/>
    <p:sldId id="2076138459" r:id="rId119"/>
    <p:sldId id="2076138361" r:id="rId120"/>
    <p:sldId id="2076138414" r:id="rId121"/>
    <p:sldId id="2076138433" r:id="rId122"/>
    <p:sldId id="2076138441" r:id="rId123"/>
    <p:sldId id="2076138341" r:id="rId124"/>
    <p:sldId id="2076138372" r:id="rId125"/>
    <p:sldId id="2076138334" r:id="rId126"/>
    <p:sldId id="2076138461" r:id="rId127"/>
    <p:sldId id="2076138335" r:id="rId128"/>
    <p:sldId id="2076138336" r:id="rId129"/>
    <p:sldId id="2076138338" r:id="rId130"/>
    <p:sldId id="2076138339" r:id="rId131"/>
    <p:sldId id="2076138415" r:id="rId132"/>
    <p:sldId id="2076138416" r:id="rId133"/>
    <p:sldId id="2076138418" r:id="rId134"/>
    <p:sldId id="2076138367" r:id="rId135"/>
    <p:sldId id="2076138366" r:id="rId136"/>
    <p:sldId id="2076138421" r:id="rId137"/>
    <p:sldId id="2076138422" r:id="rId138"/>
    <p:sldId id="2076138419" r:id="rId139"/>
    <p:sldId id="2076137914" r:id="rId140"/>
    <p:sldId id="2076138312" r:id="rId141"/>
    <p:sldId id="1385" r:id="rId142"/>
    <p:sldId id="2076138465" r:id="rId143"/>
    <p:sldId id="2076138329" r:id="rId144"/>
    <p:sldId id="2076138298" r:id="rId145"/>
    <p:sldId id="2076138299" r:id="rId146"/>
    <p:sldId id="2076138300" r:id="rId147"/>
    <p:sldId id="2076138304" r:id="rId148"/>
    <p:sldId id="2076138451" r:id="rId149"/>
    <p:sldId id="2076138305" r:id="rId150"/>
    <p:sldId id="2076138208" r:id="rId151"/>
    <p:sldId id="2076138271" r:id="rId152"/>
    <p:sldId id="2076138225" r:id="rId153"/>
    <p:sldId id="2076138270" r:id="rId154"/>
    <p:sldId id="2076138226" r:id="rId155"/>
    <p:sldId id="2449"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446"/>
          </p14:sldIdLst>
        </p14:section>
        <p14:section name="Microsoft Defender" id="{50E05ECA-BDEA-44BA-B82A-2A844AB9DC7C}">
          <p14:sldIdLst>
            <p14:sldId id="2076138325"/>
          </p14:sldIdLst>
        </p14:section>
        <p14:section name="Microsoft 365 Defender" id="{B12E073A-45B8-40E8-A502-41D1DFEDCFE5}">
          <p14:sldIdLst>
            <p14:sldId id="2076138326"/>
            <p14:sldId id="10052"/>
            <p14:sldId id="2076138460"/>
            <p14:sldId id="2076138374"/>
            <p14:sldId id="2076138375"/>
            <p14:sldId id="2076138376"/>
            <p14:sldId id="2076138430"/>
            <p14:sldId id="2076138431"/>
            <p14:sldId id="2076138439"/>
            <p14:sldId id="2076138443"/>
            <p14:sldId id="2076138444"/>
            <p14:sldId id="2076138445"/>
          </p14:sldIdLst>
        </p14:section>
        <p14:section name="Break" id="{1D799A26-7069-4676-AE33-C0232E504F89}">
          <p14:sldIdLst>
            <p14:sldId id="1387"/>
            <p14:sldId id="2076138463"/>
          </p14:sldIdLst>
        </p14:section>
        <p14:section name="Microsoft Defender for Endpoint" id="{3A360AFD-398B-4137-9463-A1369FC75A5C}">
          <p14:sldIdLst>
            <p14:sldId id="2076138327"/>
            <p14:sldId id="2076137318"/>
            <p14:sldId id="2076138388"/>
            <p14:sldId id="2076138381"/>
            <p14:sldId id="2076138382"/>
            <p14:sldId id="2076138387"/>
            <p14:sldId id="2076138424"/>
            <p14:sldId id="2076138383"/>
            <p14:sldId id="2076138384"/>
            <p14:sldId id="2076138394"/>
            <p14:sldId id="2076138401"/>
            <p14:sldId id="2076138402"/>
            <p14:sldId id="2076138403"/>
            <p14:sldId id="2076138393"/>
            <p14:sldId id="2076138425"/>
            <p14:sldId id="2076138385"/>
            <p14:sldId id="2076138435"/>
            <p14:sldId id="2076138434"/>
            <p14:sldId id="2076138386"/>
            <p14:sldId id="2076138398"/>
          </p14:sldIdLst>
        </p14:section>
        <p14:section name="Cross Platform + Devices" id="{6C7E9B30-1FEB-452C-850F-2087078483C4}">
          <p14:sldIdLst>
            <p14:sldId id="2076138380"/>
            <p14:sldId id="2076138362"/>
            <p14:sldId id="2076138405"/>
            <p14:sldId id="2076138365"/>
            <p14:sldId id="2076138368"/>
            <p14:sldId id="2076138342"/>
            <p14:sldId id="2076138363"/>
            <p14:sldId id="2076138406"/>
            <p14:sldId id="2076138408"/>
            <p14:sldId id="2076138407"/>
            <p14:sldId id="2076138438"/>
            <p14:sldId id="2076138440"/>
            <p14:sldId id="2076138364"/>
            <p14:sldId id="2076138404"/>
            <p14:sldId id="2076138373"/>
            <p14:sldId id="2076138397"/>
            <p14:sldId id="2076138370"/>
            <p14:sldId id="2076138455"/>
            <p14:sldId id="2076138456"/>
          </p14:sldIdLst>
        </p14:section>
        <p14:section name="Microsoft Defender Antivirus" id="{95E33F48-AC08-441F-A941-E0D44D0ECCF3}">
          <p14:sldIdLst>
            <p14:sldId id="2076137912"/>
            <p14:sldId id="2076138311"/>
            <p14:sldId id="2076138396"/>
            <p14:sldId id="2076138390"/>
            <p14:sldId id="2076138343"/>
            <p14:sldId id="2076138442"/>
          </p14:sldIdLst>
        </p14:section>
        <p14:section name="Activity 1 : Microsoft Defender" id="{0C8243A7-7597-438B-A7C5-38179334D1DE}">
          <p14:sldIdLst>
            <p14:sldId id="2076138447"/>
            <p14:sldId id="2076138448"/>
          </p14:sldIdLst>
        </p14:section>
        <p14:section name="Case Studies" id="{2415D078-5A96-402F-B2A9-35E19BB6A187}">
          <p14:sldIdLst>
            <p14:sldId id="2076138377"/>
            <p14:sldId id="2076138378"/>
            <p14:sldId id="2076138379"/>
            <p14:sldId id="2076138395"/>
          </p14:sldIdLst>
        </p14:section>
        <p14:section name="Long Break" id="{9DE075DF-F34C-4FD2-BCCF-26849B078E51}">
          <p14:sldIdLst>
            <p14:sldId id="2076138449"/>
            <p14:sldId id="2076138464"/>
          </p14:sldIdLst>
        </p14:section>
        <p14:section name="Microsoft Defender Portal" id="{E85E2A37-6855-4950-AD16-6626D197997F}">
          <p14:sldIdLst>
            <p14:sldId id="1370"/>
            <p14:sldId id="2076138328"/>
            <p14:sldId id="2076137739"/>
            <p14:sldId id="2076138409"/>
            <p14:sldId id="2076138410"/>
            <p14:sldId id="2076138432"/>
            <p14:sldId id="2076138345"/>
            <p14:sldId id="2076138411"/>
            <p14:sldId id="2076138344"/>
            <p14:sldId id="2076138412"/>
            <p14:sldId id="2076138426"/>
            <p14:sldId id="2076138428"/>
            <p14:sldId id="2076138427"/>
            <p14:sldId id="2076138429"/>
            <p14:sldId id="2076138346"/>
            <p14:sldId id="2076138452"/>
            <p14:sldId id="2452"/>
            <p14:sldId id="2076138413"/>
            <p14:sldId id="2076138347"/>
            <p14:sldId id="2076138436"/>
            <p14:sldId id="2076138348"/>
            <p14:sldId id="2076138350"/>
            <p14:sldId id="2076138349"/>
            <p14:sldId id="2076138453"/>
            <p14:sldId id="2076138454"/>
            <p14:sldId id="2076138458"/>
            <p14:sldId id="2076138351"/>
            <p14:sldId id="2076138352"/>
            <p14:sldId id="2076138353"/>
            <p14:sldId id="2076138417"/>
            <p14:sldId id="2076138354"/>
            <p14:sldId id="2076138356"/>
            <p14:sldId id="2076138423"/>
            <p14:sldId id="2076138357"/>
            <p14:sldId id="2076138358"/>
            <p14:sldId id="2076138359"/>
            <p14:sldId id="2076138355"/>
            <p14:sldId id="2076138392"/>
            <p14:sldId id="2076138437"/>
            <p14:sldId id="2076138333"/>
            <p14:sldId id="2076138457"/>
            <p14:sldId id="2076138459"/>
            <p14:sldId id="2076138361"/>
            <p14:sldId id="2076138414"/>
            <p14:sldId id="2076138433"/>
            <p14:sldId id="2076138441"/>
            <p14:sldId id="2076138341"/>
            <p14:sldId id="2076138372"/>
            <p14:sldId id="2076138334"/>
            <p14:sldId id="2076138461"/>
            <p14:sldId id="2076138335"/>
            <p14:sldId id="2076138336"/>
            <p14:sldId id="2076138338"/>
            <p14:sldId id="2076138339"/>
            <p14:sldId id="2076138415"/>
            <p14:sldId id="2076138416"/>
          </p14:sldIdLst>
        </p14:section>
        <p14:section name="Microsoft Defender APIs" id="{015C62ED-319C-426B-96A0-ACBB0946FE04}">
          <p14:sldIdLst>
            <p14:sldId id="2076138418"/>
            <p14:sldId id="2076138367"/>
            <p14:sldId id="2076138366"/>
            <p14:sldId id="2076138421"/>
            <p14:sldId id="2076138422"/>
            <p14:sldId id="2076138419"/>
          </p14:sldIdLst>
        </p14:section>
        <p14:section name="Best Practices" id="{3A208E25-6DB0-4215-9718-8EC68E31E9BE}">
          <p14:sldIdLst>
            <p14:sldId id="2076137914"/>
            <p14:sldId id="2076138312"/>
          </p14:sldIdLst>
        </p14:section>
        <p14:section name="Activity 2 : Microsoft Defender Discussion" id="{BB4ABBD6-DACC-47C5-830A-10ACC347A35B}">
          <p14:sldIdLst>
            <p14:sldId id="1385"/>
            <p14:sldId id="2076138465"/>
          </p14:sldIdLst>
        </p14:section>
        <p14:section name="Labs" id="{7E0EDBE3-F285-42E7-9435-EE5D15EBBED9}">
          <p14:sldIdLst>
            <p14:sldId id="2076138329"/>
            <p14:sldId id="2076138298"/>
            <p14:sldId id="2076138299"/>
            <p14:sldId id="2076138300"/>
            <p14:sldId id="2076138304"/>
            <p14:sldId id="2076138451"/>
            <p14:sldId id="2076138305"/>
          </p14:sldIdLst>
        </p14:section>
        <p14:section name="Q + A" id="{C220CE7B-E5E2-4C8F-ABA7-DC94A75CF4A8}">
          <p14:sldIdLst>
            <p14:sldId id="2076138208"/>
            <p14:sldId id="2076138271"/>
          </p14:sldIdLst>
        </p14:section>
        <p14:section name="Closing" id="{D753D875-97AF-4773-AB9F-D70879D4D93B}">
          <p14:sldIdLst>
            <p14:sldId id="2076138225"/>
            <p14:sldId id="2076138270"/>
            <p14:sldId id="2076138226"/>
          </p14:sldIdLst>
        </p14:section>
        <p14:section name="Extra" id="{CE997D38-1963-4CCC-84D1-686F22544F55}">
          <p14:sldIdLst>
            <p14:sldId id="24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B4A0FF"/>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theme" Target="theme/theme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slide" Target="slides/slide147.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slide" Target="slides/slide15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techcommunity.microsoft.com/t5/microsoft-defender-for-endpoint/incident-response-at-your-fingertips-with-microsoft-defender-atp/ba-p/614894"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reat-amp-vulnerability-management-now-publicly-available/ba-p/460977"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microsoft-365/security/defender-endpoint/overview-attack-surface-reduction?view=o365-worldwid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endpoint/attack-surface-reduction-faq?view=o365-worldwide" TargetMode="Externa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ocs.microsoft.com/en-AU/microsoft-365/security/defender-endpoint/attack-surface-reduction?view=o365-worldwide" TargetMode="External"/><Relationship Id="rId3" Type="http://schemas.openxmlformats.org/officeDocument/2006/relationships/hyperlink" Target="https://docs.microsoft.com/en-us/windows/security/threat-protection/microsoft-defender-application-guard/md-app-guard-overview" TargetMode="External"/><Relationship Id="rId7" Type="http://schemas.openxmlformats.org/officeDocument/2006/relationships/hyperlink" Target="https://docs.microsoft.com/en-AU/microsoft-365/security/defender-endpoint/exploit-protection?view=o365-worldwid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AU/microsoft-365/security/defender-endpoint/network-protection?view=o365-worldwide" TargetMode="External"/><Relationship Id="rId5" Type="http://schemas.openxmlformats.org/officeDocument/2006/relationships/hyperlink" Target="https://docs.microsoft.com/en-AU/microsoft-365/security/defender-endpoint/controlled-folders?view=o365-worldwide" TargetMode="External"/><Relationship Id="rId4" Type="http://schemas.openxmlformats.org/officeDocument/2006/relationships/hyperlink" Target="https://docs.microsoft.com/en-us/windows/security/threat-protection/windows-defender-application-control/windows-defender-application-control" TargetMode="External"/><Relationship Id="rId9" Type="http://schemas.openxmlformats.org/officeDocument/2006/relationships/hyperlink" Target="https://docs.microsoft.com/en-AU/microsoft-365/security/defender-endpoint/device-control-report?view=o365-worldwid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icrosoft.com/security/blog/2019/06/24/inside-out-get-to-know-the-advanced-technologies-at-the-core-of-microsoft-defender-atp-next-generation-protec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icrosoft.com/security/blog/2019/06/24/inside-out-get-to-know-the-advanced-technologies-at-the-core-of-microsoft-defender-atp-next-generation-protectio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microsoft.com/en-us/windowsforbusiness/windows-atp?ocid=cx-blog-mmpc"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microsoft.com/security/blog/2018/12/19/tackling-phishing-with-signal-sharing-and-machine-learning/" TargetMode="External"/><Relationship Id="rId4" Type="http://schemas.openxmlformats.org/officeDocument/2006/relationships/hyperlink" Target="https://docs.microsoft.com/en-us/windows/security/threat-protection/windows-defender-antivirus/windows-defender-antivirus-in-windows-1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microsoft.com/security/blog/2018/12/19/tackling-phishing-with-signal-sharing-and-machine-learn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windows/security/threat-protection/windows-defender-smartscreen/windows-defender-smartscreen-overview"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www.microsoft.com/security/blog/2018/12/19/tackling-phishing-with-signal-sharing-and-machine-learning/" TargetMode="External"/><Relationship Id="rId4" Type="http://schemas.openxmlformats.org/officeDocument/2006/relationships/hyperlink" Target="https://docs.microsoft.com/en-us/windows/security/threat-protection/windows-defender-exploit-guard/network-protection-exploit-guard"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microsoft-365/security/defender-endpoint/microsoft-defender-antivirus-in-windows-10?view=o365-worldwide"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endpoint/overview-endpoint-detection-response?view=o365-worldwid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microsoft-365/security/defender-endpoint/automated-investigations?view=o365-worldwid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microsoft-365/security/defender-endpoint/microsoft-threat-experts?view=o365-worldwid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microsoft-365/security/defender-endpoint/microsoft-threat-experts?view=o365-worldwid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windows/security/threat-protection/microsoft-defender-smartscreen/microsoft-defender-smartscreen-overview"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docs.microsoft.com/en-us/windows/security/threat-protection/microsoft-defender-smartscreen/microsoft-defender-smartscreen-available-settings" TargetMode="External"/><Relationship Id="rId4" Type="http://schemas.openxmlformats.org/officeDocument/2006/relationships/hyperlink" Target="https://fb.smartscreen.microsoft.com/smartscreenfaq.aspx"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blogs.windows.com/msedgedev/2015/12/16/SmartScreen-drive-by-improvements/#3B7Bb8bzeAPq8hXE.97"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microsoft-365/security/defender-endpoint/detect-block-potentially-unwanted-apps-microsoft-defender-antivirus" TargetMode="External"/><Relationship Id="rId4" Type="http://schemas.openxmlformats.org/officeDocument/2006/relationships/hyperlink" Target="https://docs.microsoft.com/en-us/windows/security/threat-protection/microsoft-defender-smartscreen/microsoft-defender-smartscreen-available-settings"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echcommunity.microsoft.com/t5/microsoft-defender-for-endpoint/protecting-disconnected-devices-with-microsoft-defender-atp/ba-p/500341"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echcommunity.microsoft.com/t5/microsoft-defender-for-endpoint/protecting-disconnected-devices-with-microsoft-defender-atp/ba-p/500341"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microsoft-365/security/defender-endpoint/microsoft-defender-antivirus-in-windows-10?view=o365-worldwide"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endpoint/why-use-microsoft-defender-antivirus?view=o365-worldwide"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microsoft-365/security/defender-endpoint/microsoft-defender-antivirus-in-windows-10?view=o365-worldwide"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endpoint/why-use-microsoft-defender-antivirus?view=o365-worldwide"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microsoft.com/security/blog/2018/10/26/windows-defender-antivirus-can-now-run-in-a-sandbox/"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echcommunity.microsoft.com/t5/microsoft-defender-for-endpoint/tamper-protection-in-microsoft-defender-atp/ba-p/389571"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customers.microsoft.com/en-us/search?sq=%22Microsoft%20Defender%20Advanced%20Threat%20Protection%22&amp;ff=&amp;p=0&amp;so=story_publish_date%20desc" TargetMode="External"/><Relationship Id="rId2" Type="http://schemas.openxmlformats.org/officeDocument/2006/relationships/slide" Target="../slides/slide67.xml"/><Relationship Id="rId1" Type="http://schemas.openxmlformats.org/officeDocument/2006/relationships/notesMaster" Target="../notesMasters/notesMaster1.xml"/><Relationship Id="rId5" Type="http://schemas.openxmlformats.org/officeDocument/2006/relationships/hyperlink" Target="https://customers.microsoft.com/en-us/story/858888-thycotic-defense-and-intelligence-microsoft-defender-for-endpoint" TargetMode="External"/><Relationship Id="rId4" Type="http://schemas.openxmlformats.org/officeDocument/2006/relationships/hyperlink" Target="https://customers.microsoft.com/en-us/story/784040-cerner-partner-professional-service-microsoft365-security"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customers.microsoft.com/en-us/search?sq=%22Microsoft%20Defender%20Advanced%20Threat%20Protection%22&amp;ff=&amp;p=0&amp;so=story_publish_date%20desc"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s://customers.microsoft.com/en-us/story/858888-thycotic-defense-and-intelligence-microsoft-defender-for-endpoint" TargetMode="External"/><Relationship Id="rId4" Type="http://schemas.openxmlformats.org/officeDocument/2006/relationships/hyperlink" Target="https://customers.microsoft.com/en-us/story/784040-cerner-partner-professional-service-microsoft365-securit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microsoft-365/security/defender-endpoint/microsoft-defender-antivirus-in-windows-10?view=o365-worldwide"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demo.wd.microsoft.com/?ocid=cx-wddocs-testground"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docs.microsoft.com/en-us/microsoft-365/security/defender-endpoint/evaluation-lab?view=o365-worldwide"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6/28/2021 12:17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18748081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Incident response at your fingertips with Microsoft Defender ATP live response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16882522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https://docs.microsoft.com/en-us/microsoft-365/security/defender-endpoint/live-response?view=o365-worldwide#before-you-begin</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8495313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5827982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29042975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https://docs.microsoft.com/en-us/microsoft-365/security/defender-endpoint/grant-mssp-access?view=o365-worldwide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504573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1737102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https://docs.microsoft.com/en-us/microsoft-365/security/defender-endpoint/machine-groups?view=o365-worldwide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16138750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24147775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14040472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2652211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a:t>
            </a:r>
            <a:r>
              <a:rPr lang="en-US"/>
              <a:t>/microsoft-365-defender-sentinel-integration</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26919118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5374392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https://docs.microsoft.com/en-us/microsoft-365/security/defender-endpoint/troubleshoot-collect-support-log?view=o365-worldwide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6341124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42814568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5651504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https://docs.microsoft.com/en-us/microsoft-365/security/defender-endpoint/preview?view=o365-worldwide#preview-features</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30993920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16498564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1916016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5376698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231274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https://docs.microsoft.com/en-us/microsoft-365/security/defender-endpoint/exposed-apis-create-app-webapp?view=o365-worldwide</a:t>
            </a:r>
          </a:p>
          <a:p>
            <a:endParaRPr lang="en-US" dirty="0"/>
          </a:p>
          <a:p>
            <a:r>
              <a:rPr lang="en-US" dirty="0"/>
              <a:t>https://docs.microsoft.com/en-us/microsoft-365/security/defender-endpoint/apis-intro?view=o365-worldwide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5304537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6217931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2691537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283391164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9026678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6/28/2021 12:17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145</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93060922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1709018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1097134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401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155890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131814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Threat &amp; Vulnerability Management now publicly available!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1509621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https://docs.microsoft.com/en-us/microsoft-365/security/defender-endpoint/onboard-configure?view=o365-worldwide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2881149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Overview of attack surface reduction | Microsoft Docs</a:t>
            </a:r>
            <a:endParaRPr lang="en-US" dirty="0"/>
          </a:p>
          <a:p>
            <a:endParaRPr lang="en-US" dirty="0">
              <a:hlinkClick r:id="rId4"/>
            </a:endParaRPr>
          </a:p>
          <a:p>
            <a:r>
              <a:rPr lang="en-US" dirty="0">
                <a:hlinkClick r:id="rId4"/>
              </a:rPr>
              <a:t>Attack surface reduction frequently asked questions (FAQ)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3886171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none" strike="noStrike" dirty="0">
                <a:effectLst/>
                <a:hlinkClick r:id="rId3"/>
              </a:rPr>
              <a:t>Hardware-based </a:t>
            </a:r>
            <a:r>
              <a:rPr lang="en-US" u="none" strike="noStrike" dirty="0" err="1">
                <a:effectLst/>
                <a:hlinkClick r:id="rId3"/>
              </a:rPr>
              <a:t>isolation</a:t>
            </a:r>
            <a:r>
              <a:rPr lang="en-US" dirty="0" err="1">
                <a:effectLst/>
              </a:rPr>
              <a:t>Protect</a:t>
            </a:r>
            <a:r>
              <a:rPr lang="en-US" dirty="0">
                <a:effectLst/>
              </a:rPr>
              <a:t> and maintain the integrity of a system as it starts and while it's running. Validate system integrity through local and remote attestation. And, use container isolation for Microsoft Edge to help guard against malicious websites.</a:t>
            </a:r>
          </a:p>
          <a:p>
            <a:pPr marL="171450" indent="-171450">
              <a:buFont typeface="Arial" panose="020B0604020202020204" pitchFamily="34" charset="0"/>
              <a:buChar char="•"/>
            </a:pPr>
            <a:r>
              <a:rPr lang="en-US" u="none" strike="noStrike" dirty="0">
                <a:effectLst/>
                <a:hlinkClick r:id="rId4"/>
              </a:rPr>
              <a:t>Application </a:t>
            </a:r>
            <a:r>
              <a:rPr lang="en-US" u="none" strike="noStrike" dirty="0" err="1">
                <a:effectLst/>
                <a:hlinkClick r:id="rId4"/>
              </a:rPr>
              <a:t>control</a:t>
            </a:r>
            <a:r>
              <a:rPr lang="en-US" dirty="0" err="1">
                <a:effectLst/>
              </a:rPr>
              <a:t>Use</a:t>
            </a:r>
            <a:r>
              <a:rPr lang="en-US" dirty="0">
                <a:effectLst/>
              </a:rPr>
              <a:t> application control so that your applications must earn trust in order to run.</a:t>
            </a:r>
          </a:p>
          <a:p>
            <a:pPr marL="171450" indent="-171450">
              <a:buFont typeface="Arial" panose="020B0604020202020204" pitchFamily="34" charset="0"/>
              <a:buChar char="•"/>
            </a:pPr>
            <a:r>
              <a:rPr lang="en-US" u="none" strike="noStrike" dirty="0">
                <a:effectLst/>
                <a:hlinkClick r:id="rId5"/>
              </a:rPr>
              <a:t>Controlled folder </a:t>
            </a:r>
            <a:r>
              <a:rPr lang="en-US" u="none" strike="noStrike" dirty="0" err="1">
                <a:effectLst/>
                <a:hlinkClick r:id="rId5"/>
              </a:rPr>
              <a:t>access</a:t>
            </a:r>
            <a:r>
              <a:rPr lang="en-US" dirty="0" err="1">
                <a:effectLst/>
              </a:rPr>
              <a:t>Help</a:t>
            </a:r>
            <a:r>
              <a:rPr lang="en-US" dirty="0">
                <a:effectLst/>
              </a:rPr>
              <a:t> prevent malicious or suspicious apps (including file-encrypting ransomware malware) from making changes to files in your key system folders (Requires Microsoft Defender Antivirus)</a:t>
            </a:r>
          </a:p>
          <a:p>
            <a:pPr marL="171450" indent="-171450">
              <a:buFont typeface="Arial" panose="020B0604020202020204" pitchFamily="34" charset="0"/>
              <a:buChar char="•"/>
            </a:pPr>
            <a:r>
              <a:rPr lang="en-US" u="none" strike="noStrike" dirty="0">
                <a:effectLst/>
                <a:hlinkClick r:id="rId6"/>
              </a:rPr>
              <a:t>Network </a:t>
            </a:r>
            <a:r>
              <a:rPr lang="en-US" u="none" strike="noStrike" dirty="0" err="1">
                <a:effectLst/>
                <a:hlinkClick r:id="rId6"/>
              </a:rPr>
              <a:t>protection</a:t>
            </a:r>
            <a:r>
              <a:rPr lang="en-US" dirty="0" err="1">
                <a:effectLst/>
              </a:rPr>
              <a:t>Extend</a:t>
            </a:r>
            <a:r>
              <a:rPr lang="en-US" dirty="0">
                <a:effectLst/>
              </a:rPr>
              <a:t> protection to your network traffic and connectivity on your organization's devices. (Requires Microsoft Defender Antivirus)</a:t>
            </a:r>
          </a:p>
          <a:p>
            <a:pPr marL="171450" indent="-171450">
              <a:buFont typeface="Arial" panose="020B0604020202020204" pitchFamily="34" charset="0"/>
              <a:buChar char="•"/>
            </a:pPr>
            <a:r>
              <a:rPr lang="en-US" u="none" strike="noStrike" dirty="0">
                <a:effectLst/>
                <a:hlinkClick r:id="rId7"/>
              </a:rPr>
              <a:t>Exploit </a:t>
            </a:r>
            <a:r>
              <a:rPr lang="en-US" u="none" strike="noStrike" dirty="0" err="1">
                <a:effectLst/>
                <a:hlinkClick r:id="rId7"/>
              </a:rPr>
              <a:t>protection</a:t>
            </a:r>
            <a:r>
              <a:rPr lang="en-US" dirty="0" err="1">
                <a:effectLst/>
              </a:rPr>
              <a:t>Help</a:t>
            </a:r>
            <a:r>
              <a:rPr lang="en-US" dirty="0">
                <a:effectLst/>
              </a:rPr>
              <a:t> protect operating systems and apps your organization uses from being exploited. Exploit protection also works with third-party antivirus solutions.</a:t>
            </a:r>
          </a:p>
          <a:p>
            <a:pPr marL="171450" indent="-171450">
              <a:buFont typeface="Arial" panose="020B0604020202020204" pitchFamily="34" charset="0"/>
              <a:buChar char="•"/>
            </a:pPr>
            <a:r>
              <a:rPr lang="en-US" u="none" strike="noStrike" dirty="0">
                <a:effectLst/>
                <a:hlinkClick r:id="rId8"/>
              </a:rPr>
              <a:t>Attack surface reduction </a:t>
            </a:r>
            <a:r>
              <a:rPr lang="en-US" u="none" strike="noStrike" dirty="0" err="1">
                <a:effectLst/>
                <a:hlinkClick r:id="rId8"/>
              </a:rPr>
              <a:t>rules</a:t>
            </a:r>
            <a:r>
              <a:rPr lang="en-US" dirty="0" err="1">
                <a:effectLst/>
              </a:rPr>
              <a:t>Reduce</a:t>
            </a:r>
            <a:r>
              <a:rPr lang="en-US" dirty="0">
                <a:effectLst/>
              </a:rPr>
              <a:t> vulnerabilities (attack surfaces) in your applications with intelligent rules that help stop malware. (Requires Microsoft Defender Antivirus).</a:t>
            </a:r>
          </a:p>
          <a:p>
            <a:pPr marL="171450" indent="-171450">
              <a:buFont typeface="Arial" panose="020B0604020202020204" pitchFamily="34" charset="0"/>
              <a:buChar char="•"/>
            </a:pPr>
            <a:r>
              <a:rPr lang="en-US" u="none" strike="noStrike" dirty="0">
                <a:effectLst/>
                <a:hlinkClick r:id="rId9"/>
              </a:rPr>
              <a:t>Device </a:t>
            </a:r>
            <a:r>
              <a:rPr lang="en-US" u="none" strike="noStrike" dirty="0" err="1">
                <a:effectLst/>
                <a:hlinkClick r:id="rId9"/>
              </a:rPr>
              <a:t>control</a:t>
            </a:r>
            <a:r>
              <a:rPr lang="en-US" dirty="0" err="1">
                <a:effectLst/>
              </a:rPr>
              <a:t>Protects</a:t>
            </a:r>
            <a:r>
              <a:rPr lang="en-US" dirty="0">
                <a:effectLst/>
              </a:rPr>
              <a:t> against data loss by monitoring and controlling media used on devices, such as removable storage and USB drives, in your organization.</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792643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https://docs.microsoft.com/en-us/microsoft-365/security/defender-endpoint/onboard-configure?view=o365-worldwide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50737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Inside out: Get to know the advanced technologies at the core of Microsoft Defender ATP next generation protection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1271739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Inside out: Get to know the advanced technologies at the core of Microsoft Defender ATP next generation protection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288699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E"/>
                </a:solidFill>
                <a:effectLst/>
                <a:latin typeface="Segoe UI" panose="020B0502040204020203" pitchFamily="34" charset="0"/>
              </a:rPr>
              <a:t>Recently, anomaly detection algorithms in the </a:t>
            </a:r>
            <a:r>
              <a:rPr lang="en-US" b="0" i="0" u="none" strike="noStrike" dirty="0">
                <a:solidFill>
                  <a:srgbClr val="006ECF"/>
                </a:solidFill>
                <a:effectLst/>
                <a:latin typeface="Segoe UI" panose="020B0502040204020203" pitchFamily="34" charset="0"/>
                <a:hlinkClick r:id="rId3"/>
              </a:rPr>
              <a:t>Windows Defender ATP</a:t>
            </a:r>
            <a:r>
              <a:rPr lang="en-US" b="0" i="0" dirty="0">
                <a:solidFill>
                  <a:srgbClr val="42424E"/>
                </a:solidFill>
                <a:effectLst/>
                <a:latin typeface="Segoe UI" panose="020B0502040204020203" pitchFamily="34" charset="0"/>
              </a:rPr>
              <a:t> </a:t>
            </a:r>
            <a:r>
              <a:rPr lang="en-US" b="0" i="0" u="none" strike="noStrike" dirty="0">
                <a:solidFill>
                  <a:srgbClr val="006ECF"/>
                </a:solidFill>
                <a:effectLst/>
                <a:latin typeface="Segoe UI" panose="020B0502040204020203" pitchFamily="34" charset="0"/>
                <a:hlinkClick r:id="rId4"/>
              </a:rPr>
              <a:t>next-generation protection</a:t>
            </a:r>
            <a:r>
              <a:rPr lang="en-US" b="0" i="0" dirty="0">
                <a:solidFill>
                  <a:srgbClr val="42424E"/>
                </a:solidFill>
                <a:effectLst/>
                <a:latin typeface="Segoe UI" panose="020B0502040204020203" pitchFamily="34" charset="0"/>
              </a:rPr>
              <a:t> pointed to multiple PDF files that only Microsoft detects. These malicious PDF files were blocked by machine learning models that assimilate signals from other components of our protection stack, exemplifying how comprehensive telemetry, signal-sharing, and machine learning allows Microsoft to deliver best-in-class security.</a:t>
            </a:r>
          </a:p>
          <a:p>
            <a:endParaRPr lang="en-US" b="0" i="0" dirty="0">
              <a:solidFill>
                <a:srgbClr val="42424E"/>
              </a:solidFill>
              <a:effectLst/>
              <a:latin typeface="Segoe UI" panose="020B0502040204020203" pitchFamily="34" charset="0"/>
            </a:endParaRPr>
          </a:p>
          <a:p>
            <a:r>
              <a:rPr lang="en-US" dirty="0">
                <a:hlinkClick r:id="rId5"/>
              </a:rPr>
              <a:t>Tackling phishing with signal-sharing and machine learning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108007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E"/>
                </a:solidFill>
                <a:effectLst/>
                <a:latin typeface="Segoe UI" panose="020B0502040204020203" pitchFamily="34" charset="0"/>
              </a:rPr>
              <a:t>Windows Defender ATP uses multiple layers of machine learning models to correctly identify malicious content. Most attacks are caught by the first few layers, which swiftly make a verdict and protect customers at first sight during the early stages of attacks. More sophisticated attacks may need the more complex classifiers in further layers, which take more time but make sure additional protections catch attacks that evade the first, faster classifiers.</a:t>
            </a:r>
          </a:p>
          <a:p>
            <a:endParaRPr lang="en-US" b="0" i="0" dirty="0">
              <a:solidFill>
                <a:srgbClr val="42424E"/>
              </a:solidFill>
              <a:effectLst/>
              <a:latin typeface="Segoe UI" panose="020B0502040204020203" pitchFamily="34" charset="0"/>
            </a:endParaRPr>
          </a:p>
          <a:p>
            <a:r>
              <a:rPr lang="en-US" dirty="0">
                <a:hlinkClick r:id="rId3"/>
              </a:rPr>
              <a:t>Tackling phishing with signal-sharing and machine learning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66605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E"/>
                </a:solidFill>
                <a:effectLst/>
                <a:latin typeface="Segoe UI" panose="020B0502040204020203" pitchFamily="34" charset="0"/>
              </a:rPr>
              <a:t>Through the Microsoft Intelligent Security Graph, we enrich this detection algorithm with URL and domain reputation intelligence from </a:t>
            </a:r>
            <a:r>
              <a:rPr lang="en-US" b="0" i="0" u="none" strike="noStrike" dirty="0">
                <a:solidFill>
                  <a:srgbClr val="006ECF"/>
                </a:solidFill>
                <a:effectLst/>
                <a:latin typeface="Segoe UI" panose="020B0502040204020203" pitchFamily="34" charset="0"/>
                <a:hlinkClick r:id="rId3"/>
              </a:rPr>
              <a:t>Windows Defender SmartScreen</a:t>
            </a:r>
            <a:r>
              <a:rPr lang="en-US" b="0" i="0" dirty="0">
                <a:solidFill>
                  <a:srgbClr val="42424E"/>
                </a:solidFill>
                <a:effectLst/>
                <a:latin typeface="Segoe UI" panose="020B0502040204020203" pitchFamily="34" charset="0"/>
              </a:rPr>
              <a:t>, the technology that powers the anti-phishing technology in Microsoft Edge, as well as the </a:t>
            </a:r>
            <a:r>
              <a:rPr lang="en-US" b="0" i="0" u="none" strike="noStrike" dirty="0">
                <a:solidFill>
                  <a:srgbClr val="006ECF"/>
                </a:solidFill>
                <a:effectLst/>
                <a:latin typeface="Segoe UI" panose="020B0502040204020203" pitchFamily="34" charset="0"/>
                <a:hlinkClick r:id="rId4"/>
              </a:rPr>
              <a:t>Network protection</a:t>
            </a:r>
            <a:r>
              <a:rPr lang="en-US" b="0" i="0" dirty="0">
                <a:solidFill>
                  <a:srgbClr val="42424E"/>
                </a:solidFill>
                <a:effectLst/>
                <a:latin typeface="Segoe UI" panose="020B0502040204020203" pitchFamily="34" charset="0"/>
              </a:rPr>
              <a:t> capability in Windows Defender ATP.</a:t>
            </a:r>
          </a:p>
          <a:p>
            <a:endParaRPr lang="en-US" b="0" i="0" dirty="0">
              <a:solidFill>
                <a:srgbClr val="42424E"/>
              </a:solidFill>
              <a:effectLst/>
              <a:latin typeface="Segoe UI" panose="020B0502040204020203" pitchFamily="34" charset="0"/>
            </a:endParaRPr>
          </a:p>
          <a:p>
            <a:r>
              <a:rPr lang="en-US" dirty="0">
                <a:hlinkClick r:id="rId5"/>
              </a:rPr>
              <a:t>Tackling phishing with signal-sharing and machine learning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4147978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https://docs.microsoft.com/en-us/microsoft-365/security/defender-endpoint/onboard-configure?view=o365-worldwide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597041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https://docs.microsoft.com/en-us/microsoft-365/security/defender-endpoint/behavioral-blocking-containment?view=o365-worldwide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sng" dirty="0">
                <a:solidFill>
                  <a:srgbClr val="171717"/>
                </a:solidFill>
                <a:effectLst/>
                <a:latin typeface="Segoe UI" panose="020B0502040204020203" pitchFamily="34" charset="0"/>
                <a:hlinkClick r:id="rId3"/>
              </a:rPr>
              <a:t>Next-generation protection</a:t>
            </a:r>
            <a:r>
              <a:rPr lang="en-US" b="0" i="0" dirty="0">
                <a:solidFill>
                  <a:srgbClr val="171717"/>
                </a:solidFill>
                <a:effectLst/>
                <a:latin typeface="Segoe UI" panose="020B0502040204020203" pitchFamily="34" charset="0"/>
              </a:rPr>
              <a:t> (which includes Microsoft Defender Antivirus) can detect threats by analyzing behaviors, and stop threats that have started running.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71717"/>
                </a:solidFill>
                <a:effectLst/>
                <a:latin typeface="Segoe UI" panose="020B0502040204020203" pitchFamily="34" charset="0"/>
                <a:hlinkClick r:id="rId4"/>
              </a:rPr>
              <a:t>Endpoint detection and response</a:t>
            </a:r>
            <a:r>
              <a:rPr lang="en-US" b="0" i="0" dirty="0">
                <a:solidFill>
                  <a:srgbClr val="171717"/>
                </a:solidFill>
                <a:effectLst/>
                <a:latin typeface="Segoe UI" panose="020B0502040204020203" pitchFamily="34" charset="0"/>
              </a:rPr>
              <a:t> (EDR) receives security signals across your network, devices, and kernel behavior. As threats are detected, alerts are created. Multiple alerts of the same type are aggregated into incidents, which makes it easier for your security operations team to investigate and respond.</a:t>
            </a:r>
          </a:p>
          <a:p>
            <a:endParaRPr lang="en-US" dirty="0"/>
          </a:p>
          <a:p>
            <a:endParaRPr lang="en-US" dirty="0"/>
          </a:p>
          <a:p>
            <a:r>
              <a:rPr lang="en-US" b="0" i="0" dirty="0">
                <a:solidFill>
                  <a:srgbClr val="171717"/>
                </a:solidFill>
                <a:effectLst/>
                <a:latin typeface="Segoe UI" panose="020B0502040204020203" pitchFamily="34" charset="0"/>
              </a:rPr>
              <a:t>Malicious artifacts or behaviors that are observed through post-breach protection are blocked and contained. EDR in block mode works even if Microsoft Defender Antivirus is not the primary antivirus solution</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962833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automated investigations to investigate and remediate threats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407370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https://techcommunity.microsoft.com/t5/microsoft-defender-for-endpoint/microsoft-defender-for-endpoint-automation-defaults-are-changing/ba-p/2068744</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871782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https://techcommunity.microsoft.com/t5/microsoft-defender-for-endpoint/enhance-your-soc-with-microsoft-defender-atp-automatic/ba-p/848946</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1793952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Experts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391540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Experts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007152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https://docs.microsoft.com/en-us/microsoft-365/security/defender-endpoint/onboard-configure?view=o365-worldwide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993147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https://docs.microsoft.com/en-us/microsoft-365/security/defender-endpoint/onboard-configure?view=o365-worldwide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03904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https://techcommunity.microsoft.com/t5/microsoft-defender-for-endpoint/microsoft-defender-for-endpoint-on-ios-is-generally-available/ba-p/1962420</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008149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https://techcommunity.microsoft.com/t5/microsoft-defender-for-endpoint/announcing-microsoft-defender-atp-for-android/ba-p/1480787</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340123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https://docs.microsoft.com/en-us/microsoft-365/security/defender-endpoint/onboard-configure?view=o365-worldwide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4253076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https://docs.microsoft.com/en-us/microsoft-365/security/defender-endpoint/microsoft-defender-endpoint-linux?view=o365-worldwide</a:t>
            </a:r>
          </a:p>
          <a:p>
            <a:endParaRPr lang="en-US" dirty="0"/>
          </a:p>
          <a:p>
            <a:r>
              <a:rPr lang="en-US" dirty="0"/>
              <a:t>https://techcommunity.microsoft.com/t5/microsoft-defender-for-endpoint/secure-configuration-assessment-for-macos-and-linux-now-in/ba-p/2320517</a:t>
            </a:r>
          </a:p>
          <a:p>
            <a:endParaRPr lang="en-US" dirty="0"/>
          </a:p>
          <a:p>
            <a:r>
              <a:rPr lang="en-US" dirty="0"/>
              <a:t>https://techcommunity.microsoft.com/t5/microsoft-defender-for-endpoint/edr-for-linux-is-now-generally-available/ba-p/2048539</a:t>
            </a:r>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159352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https://docs.microsoft.com/en-us/microsoft-365/security/defender-endpoint/onboard-configure?view=o365-worldwide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98696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https://docs.microsoft.com/en-us/microsoft-365/security/defender-endpoint/onboard-configure?view=o365-worldwide</a:t>
            </a:r>
          </a:p>
          <a:p>
            <a:endParaRPr lang="en-US" dirty="0"/>
          </a:p>
          <a:p>
            <a:r>
              <a:rPr lang="en-US" dirty="0"/>
              <a:t>https://download.microsoft.com/download/8/a/5/8a51eee5-cd02-431c-9d78-a58b7f77c070/mde-urls.xlsx</a:t>
            </a:r>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24306669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https://docs.microsoft.com/en-us/microsoft-365/security/defender-endpoint/mac-install-with-intune?view=o365-worldwide</a:t>
            </a:r>
          </a:p>
          <a:p>
            <a:endParaRPr lang="en-US" dirty="0"/>
          </a:p>
          <a:p>
            <a:r>
              <a:rPr lang="en-US" dirty="0"/>
              <a:t>https://docs.microsoft.com/en-us/microsoft-365/security/defender-endpoint/mac-install-manually?view=o365-worldwide</a:t>
            </a:r>
          </a:p>
          <a:p>
            <a:endParaRPr lang="en-US" dirty="0"/>
          </a:p>
          <a:p>
            <a:r>
              <a:rPr lang="en-US" dirty="0"/>
              <a:t>https://docs.microsoft.com/en-us/microsoft-365/security/defender-endpoint/microsoft-defender-endpoint-linux?view=o365-worldwide</a:t>
            </a:r>
          </a:p>
          <a:p>
            <a:endParaRPr lang="en-US" dirty="0"/>
          </a:p>
          <a:p>
            <a:r>
              <a:rPr lang="en-US" dirty="0"/>
              <a:t>https://techcommunity.microsoft.com/t5/microsoft-defender-for-endpoint/secure-configuration-assessment-for-macos-and-linux-now-in/ba-p/2320517</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575884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https://docs.microsoft.com/en-us/microsoft-365/security/defender-endpoint/deployment-rings?view=o365-worldwide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4268003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https://docs.microsoft.com/en-us/microsoft-365/security/defender-endpoint/deployment-rings?view=o365-worldwide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38766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Defender SmartScreen overview (Windows 10) - Windows security | Microsoft Docs</a:t>
            </a:r>
            <a:endParaRPr lang="en-US" dirty="0">
              <a:hlinkClick r:id="rId4"/>
            </a:endParaRPr>
          </a:p>
          <a:p>
            <a:endParaRPr lang="en-US" dirty="0">
              <a:hlinkClick r:id="rId4"/>
            </a:endParaRPr>
          </a:p>
          <a:p>
            <a:r>
              <a:rPr lang="en-US" dirty="0">
                <a:hlinkClick r:id="rId4"/>
              </a:rPr>
              <a:t>Microsoft Defender SmartScreen Frequently Asked Questions</a:t>
            </a:r>
            <a:endParaRPr lang="en-US" dirty="0"/>
          </a:p>
          <a:p>
            <a:endParaRPr lang="en-US" dirty="0"/>
          </a:p>
          <a:p>
            <a:r>
              <a:rPr lang="en-US" dirty="0">
                <a:hlinkClick r:id="rId5"/>
              </a:rPr>
              <a:t>Available Microsoft Defender SmartScreen Group Policy and mobile device management (MDM) settings (Windows 10) - Windows security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2969298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71717"/>
                </a:solidFill>
                <a:effectLst/>
                <a:latin typeface="Segoe UI" panose="020B0502040204020203" pitchFamily="34" charset="0"/>
              </a:rPr>
              <a:t>Anti-phishing and anti-malware support.</a:t>
            </a:r>
            <a:r>
              <a:rPr lang="en-US" b="0" i="0" dirty="0">
                <a:solidFill>
                  <a:srgbClr val="171717"/>
                </a:solidFill>
                <a:effectLst/>
                <a:latin typeface="Segoe UI" panose="020B0502040204020203" pitchFamily="34" charset="0"/>
              </a:rPr>
              <a:t> Microsoft Defender SmartScreen helps to protect users from sites that are reported to host phishing attacks or attempt to distribute malicious software. It can also help protect against deceptive advertisements, scam sites, and drive-by attacks. Drive-by attacks are web-based attacks that tend to start on a trusted site, targeting security vulnerabilities in commonly used software. Because drive-by attacks can happen even if the user does not click or download anything on the page, the danger often goes unnoticed. For more info about drive-by attacks, see </a:t>
            </a:r>
            <a:r>
              <a:rPr lang="en-US" b="0" i="0" u="none" strike="noStrike" dirty="0">
                <a:solidFill>
                  <a:srgbClr val="171717"/>
                </a:solidFill>
                <a:effectLst/>
                <a:latin typeface="Segoe UI" panose="020B0502040204020203" pitchFamily="34" charset="0"/>
                <a:hlinkClick r:id="rId3"/>
              </a:rPr>
              <a:t>Evolving Microsoft Defender SmartScreen to protect you from drive-by attacks</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Reputation-based URL and app protection.</a:t>
            </a:r>
            <a:r>
              <a:rPr lang="en-US" b="0" i="0" dirty="0">
                <a:solidFill>
                  <a:srgbClr val="171717"/>
                </a:solidFill>
                <a:effectLst/>
                <a:latin typeface="Segoe UI" panose="020B0502040204020203" pitchFamily="34" charset="0"/>
              </a:rPr>
              <a:t> Microsoft Defender SmartScreen evaluates a website's URLs to determine if they're known to distribute or host unsafe content. It also provides reputation checks for apps, checking downloaded programs and the digital signature used to sign a file. If a URL, a file, an app, or a certificate has an established reputation, users won't see any warnings. If, however, there's no reputation, the item is marked as a higher risk and presents a warning to the user.</a:t>
            </a:r>
          </a:p>
          <a:p>
            <a:pPr algn="l">
              <a:buFont typeface="Arial" panose="020B0604020202020204" pitchFamily="34" charset="0"/>
              <a:buChar char="•"/>
            </a:pPr>
            <a:r>
              <a:rPr lang="en-US" b="1" i="0" dirty="0">
                <a:solidFill>
                  <a:srgbClr val="171717"/>
                </a:solidFill>
                <a:effectLst/>
                <a:latin typeface="Segoe UI" panose="020B0502040204020203" pitchFamily="34" charset="0"/>
              </a:rPr>
              <a:t>Operating system integration.</a:t>
            </a:r>
            <a:r>
              <a:rPr lang="en-US" b="0" i="0" dirty="0">
                <a:solidFill>
                  <a:srgbClr val="171717"/>
                </a:solidFill>
                <a:effectLst/>
                <a:latin typeface="Segoe UI" panose="020B0502040204020203" pitchFamily="34" charset="0"/>
              </a:rPr>
              <a:t> Microsoft Defender SmartScreen is integrated into the Windows 10 operating system. It checks any files an app (including 3rd-party browsers and email clients) attempts to download and run.</a:t>
            </a:r>
          </a:p>
          <a:p>
            <a:pPr algn="l">
              <a:buFont typeface="Arial" panose="020B0604020202020204" pitchFamily="34" charset="0"/>
              <a:buChar char="•"/>
            </a:pPr>
            <a:r>
              <a:rPr lang="en-US" b="1" i="0" dirty="0">
                <a:solidFill>
                  <a:srgbClr val="171717"/>
                </a:solidFill>
                <a:effectLst/>
                <a:latin typeface="Segoe UI" panose="020B0502040204020203" pitchFamily="34" charset="0"/>
              </a:rPr>
              <a:t>Improved heuristics and diagnostic data.</a:t>
            </a:r>
            <a:r>
              <a:rPr lang="en-US" b="0" i="0" dirty="0">
                <a:solidFill>
                  <a:srgbClr val="171717"/>
                </a:solidFill>
                <a:effectLst/>
                <a:latin typeface="Segoe UI" panose="020B0502040204020203" pitchFamily="34" charset="0"/>
              </a:rPr>
              <a:t> Microsoft Defender SmartScreen is constantly learning and endeavoring to stay up to date, so it can help to protect you against potentially malicious sites and files.</a:t>
            </a:r>
          </a:p>
          <a:p>
            <a:pPr algn="l">
              <a:buFont typeface="Arial" panose="020B0604020202020204" pitchFamily="34" charset="0"/>
              <a:buChar char="•"/>
            </a:pPr>
            <a:r>
              <a:rPr lang="en-US" b="1" i="0" dirty="0">
                <a:solidFill>
                  <a:srgbClr val="171717"/>
                </a:solidFill>
                <a:effectLst/>
                <a:latin typeface="Segoe UI" panose="020B0502040204020203" pitchFamily="34" charset="0"/>
              </a:rPr>
              <a:t>Management through Group Policy and Microsoft Intune.</a:t>
            </a:r>
            <a:r>
              <a:rPr lang="en-US" b="0" i="0" dirty="0">
                <a:solidFill>
                  <a:srgbClr val="171717"/>
                </a:solidFill>
                <a:effectLst/>
                <a:latin typeface="Segoe UI" panose="020B0502040204020203" pitchFamily="34" charset="0"/>
              </a:rPr>
              <a:t> Microsoft Defender SmartScreen supports using both Group Policy and Microsoft Intune settings. For more info about all available settings, see </a:t>
            </a:r>
            <a:r>
              <a:rPr lang="en-US" b="0" i="0" u="none" strike="noStrike" dirty="0">
                <a:solidFill>
                  <a:srgbClr val="171717"/>
                </a:solidFill>
                <a:effectLst/>
                <a:latin typeface="Segoe UI" panose="020B0502040204020203" pitchFamily="34" charset="0"/>
                <a:hlinkClick r:id="rId4"/>
              </a:rPr>
              <a:t>Available Microsoft Defender SmartScreen Group Policy and mobile device management (MDM) settings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Blocking URLs associated with potentially unwanted applications.</a:t>
            </a:r>
            <a:r>
              <a:rPr lang="en-US" b="0" i="0" dirty="0">
                <a:solidFill>
                  <a:srgbClr val="171717"/>
                </a:solidFill>
                <a:effectLst/>
                <a:latin typeface="Segoe UI" panose="020B0502040204020203" pitchFamily="34" charset="0"/>
              </a:rPr>
              <a:t> In Microsoft Edge (based on Chromium), SmartScreen blocks URLs associated with potentially unwanted applications, or PUAs. For more information on blocking URLs associated with PUAs, see </a:t>
            </a:r>
            <a:r>
              <a:rPr lang="en-US" b="0" i="0" u="none" strike="noStrike" dirty="0">
                <a:solidFill>
                  <a:srgbClr val="171717"/>
                </a:solidFill>
                <a:effectLst/>
                <a:latin typeface="Segoe UI" panose="020B0502040204020203" pitchFamily="34" charset="0"/>
                <a:hlinkClick r:id="rId5"/>
              </a:rPr>
              <a:t>Detect and block potentially unwanted applications</a:t>
            </a:r>
            <a:r>
              <a:rPr lang="en-US" b="0" i="0" dirty="0">
                <a:solidFill>
                  <a:srgbClr val="171717"/>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233661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Protecting disconnected devices with Microsoft Defender ATP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474144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Protecting disconnected devices with Microsoft Defender ATP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3971065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https://docs.microsoft.com/en-us/microsoft-365/security/defender/prerequisites?view=o365-worldwide#licensing-requirements</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890771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https://docs.microsoft.com/en-us/microsoft-365/security/defender-endpoint/non-windows?view=o365-worldwide#licensing-requirements</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810220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must be a </a:t>
            </a:r>
            <a:r>
              <a:rPr lang="en-US" b="1" dirty="0"/>
              <a:t>global administrator</a:t>
            </a:r>
            <a:r>
              <a:rPr lang="en-US" dirty="0"/>
              <a:t> or a </a:t>
            </a:r>
            <a:r>
              <a:rPr lang="en-US" b="1" dirty="0"/>
              <a:t>security administrator</a:t>
            </a:r>
            <a:r>
              <a:rPr lang="en-US" dirty="0"/>
              <a:t> in Azure Active Directory to turn on Microsoft 365 Defender. </a:t>
            </a:r>
          </a:p>
          <a:p>
            <a:endParaRPr lang="en-US" dirty="0"/>
          </a:p>
          <a:p>
            <a:r>
              <a:rPr lang="en-US" dirty="0"/>
              <a:t>https://docs.microsoft.com/en-us/microsoft-365/security/defender/prerequisites?view=o365-worldwide#licensing-requirements</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421605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Next-generation protection | Microsoft Docs</a:t>
            </a:r>
            <a:endParaRPr lang="en-US" dirty="0"/>
          </a:p>
          <a:p>
            <a:endParaRPr lang="en-US" dirty="0"/>
          </a:p>
          <a:p>
            <a:r>
              <a:rPr lang="en-US" dirty="0">
                <a:hlinkClick r:id="rId4"/>
              </a:rPr>
              <a:t>Why you should use Microsoft Defender Antivirus together with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797570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Next-generation protection | Microsoft Docs</a:t>
            </a:r>
            <a:endParaRPr lang="en-US" dirty="0"/>
          </a:p>
          <a:p>
            <a:endParaRPr lang="en-US" dirty="0"/>
          </a:p>
          <a:p>
            <a:r>
              <a:rPr lang="en-US" dirty="0">
                <a:hlinkClick r:id="rId4"/>
              </a:rPr>
              <a:t>Why you should use Microsoft Defender Antivirus together with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912772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Windows Defender Antivirus can now run in a sandbox - Microsoft Security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1454871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Tamper protection in Microsoft Defender ATP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787290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https://docs.microsoft.com/en-us/microsoft-365/security/defender-endpoint/deploy-manage-report-microsoft-defender-antivirus?view=o365-worldwide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413917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Stories Search</a:t>
            </a:r>
            <a:endParaRPr lang="en-US" dirty="0"/>
          </a:p>
          <a:p>
            <a:endParaRPr lang="en-US" dirty="0"/>
          </a:p>
          <a:p>
            <a:r>
              <a:rPr lang="en-US" dirty="0">
                <a:hlinkClick r:id="rId4"/>
              </a:rPr>
              <a:t>Microsoft Customer Story-Cerner drives customer confidence, improves security and compliance posture with Microsoft 365</a:t>
            </a:r>
            <a:endParaRPr lang="en-US" dirty="0"/>
          </a:p>
          <a:p>
            <a:endParaRPr lang="en-US" dirty="0"/>
          </a:p>
          <a:p>
            <a:r>
              <a:rPr lang="en-US" dirty="0">
                <a:hlinkClick r:id="rId5"/>
              </a:rPr>
              <a:t>Microsoft Customer Story-Thycotic reduces alert fatigue with Red Canary and Microsoft Defender for Endpoint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Stories Search</a:t>
            </a:r>
            <a:endParaRPr lang="en-US" dirty="0"/>
          </a:p>
          <a:p>
            <a:endParaRPr lang="en-US" dirty="0"/>
          </a:p>
          <a:p>
            <a:r>
              <a:rPr lang="en-US" dirty="0">
                <a:hlinkClick r:id="rId4"/>
              </a:rPr>
              <a:t>Microsoft Customer Story-Cerner drives customer confidence, improves security and compliance posture with Microsoft 365</a:t>
            </a:r>
            <a:endParaRPr lang="en-US" dirty="0"/>
          </a:p>
          <a:p>
            <a:endParaRPr lang="en-US" dirty="0"/>
          </a:p>
          <a:p>
            <a:r>
              <a:rPr lang="en-US" dirty="0">
                <a:hlinkClick r:id="rId5"/>
              </a:rPr>
              <a:t>Microsoft Customer Story-Thycotic reduces alert fatigue with Red Canary and Microsoft Defender for Endpoint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Next-generation protection | Microsoft Docs</a:t>
            </a:r>
            <a:endParaRPr lang="en-US" dirty="0"/>
          </a:p>
          <a:p>
            <a:endParaRPr lang="en-US" dirty="0"/>
          </a:p>
          <a:p>
            <a:r>
              <a:rPr lang="en-US" dirty="0">
                <a:hlinkClick r:id="rId4"/>
              </a:rPr>
              <a:t>Home - Microsoft Defender </a:t>
            </a:r>
            <a:r>
              <a:rPr lang="en-US" dirty="0" err="1">
                <a:hlinkClick r:id="rId4"/>
              </a:rPr>
              <a:t>Testground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6536545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9423850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6/28/2021 12:17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644507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https://docs.microsoft.com/en-us/microsoft-365/security/defender-endpoint/data-storage-privacy?view=o365-worldwide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3181908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https://docs.microsoft.com/en-us/microsoft-365/security/defender-endpoint/data-storage-privacy?view=o365-worldwide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4430596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9234326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https://techcommunity.microsoft.com/t5/microsoft-defender-for-endpoint/mitre-att-amp-ck-technique-info-in-microsoft-defender-atp-alerts/ba-p/856835</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4115670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https://docs.microsoft.com/en-us/microsoft-365/security/defender-endpoint/manage-suppression-rules?view=o365-worldwide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166912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https://docs.microsoft.com/en-us/microsoft-365/security/defender-endpoint/manage-incidents?view=o365-worldwide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4090454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https://docs.microsoft.com/en-us/microsoft-365/security/defender-endpoint/manage-incidents?view=o365-worldwide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74114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https://docs.microsoft.com/en-us/microsoft-365/security/defender-endpoint/defender-endpoint-false-positives-negatives?view=o365-worldwide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34943571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15398617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https://docs.microsoft.com/en-us/microsoft-365/security/defender-endpoint/defender-endpoint-false-positives-negatives?view=o365-worldwide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615402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https://docs.microsoft.com/en-us/microsoft-365/security/defender-endpoint/defender-endpoint-false-positives-negatives?view=o365-worldwide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791105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5166953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2598749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the service from returning too many alerts, each rule is limited to generating only 100 alerts whenever it runs. </a:t>
            </a:r>
          </a:p>
          <a:p>
            <a:endParaRPr lang="en-US" dirty="0"/>
          </a:p>
          <a:p>
            <a:r>
              <a:rPr lang="en-US" dirty="0"/>
              <a:t>Before creating a rule, tweak your query to avoid alerting for normal, day-to-day activity.</a:t>
            </a:r>
          </a:p>
          <a:p>
            <a:endParaRPr lang="en-US" dirty="0"/>
          </a:p>
          <a:p>
            <a:r>
              <a:rPr lang="en-US" dirty="0"/>
              <a:t>https://docs.microsoft.com/en-us/microsoft-365/security/defender/custom-detection-rules?view=o365-worldwide</a:t>
            </a:r>
          </a:p>
          <a:p>
            <a:endParaRPr lang="en-US" dirty="0"/>
          </a:p>
          <a:p>
            <a:r>
              <a:rPr lang="en-US" dirty="0"/>
              <a:t>Custom detections should be regularly reviewed for efficiency and effectiveness. To make sure you are creating detections that trigger true alerts, take time to review your existing custom detections by following the steps in Manage existing custom detection rules. You maintain control over the broadness or specificity of your custom detections so any false alerts generated by custom detections might indicate a need to modify certain parameters of the rules.</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63491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https://query.prod.cms.rt.microsoft.com/cms/api/am/binary/RE2ouJA</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7206497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3136238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9182778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https://docs.microsoft.com/en-us/microsoft-365/security/defender-endpoint/threat-analytics-analyst-reports?view=o365-worldwide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7884681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https://docs.microsoft.com/en-us/microsoft-365/security/defender-endpoint/next-gen-threat-and-vuln-mgt?view=o365-worldwide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948754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2964519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686838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8019225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5853850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Microsoft 365 Defender displays time information in the UTC time zone. You can change this setting to use your local time zone</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36716775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https://docs.microsoft.com/en-us/microsoft-365/security/defender-endpoint/tvm-software-inventory?view=o365-worldwide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297277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https://query.prod.cms.rt.microsoft.com/cms/api/am/binary/RE2ouJA</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6397213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22816113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216894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115018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Microsoft Defender for Endpoint evaluation lab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266286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2831305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8910124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9396169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https://docs.microsoft.com/en-us/microsoft-365/compliance/alert-policies?view=o365-worldwide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24997337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38408392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678720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66.xml"/><Relationship Id="rId4" Type="http://schemas.openxmlformats.org/officeDocument/2006/relationships/image" Target="../media/image104.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3.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6.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6.xml"/><Relationship Id="rId5" Type="http://schemas.openxmlformats.org/officeDocument/2006/relationships/image" Target="../media/image28.png"/><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8.xml"/></Relationships>
</file>

<file path=ppt/slides/_rels/slide1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3.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svg"/><Relationship Id="rId2" Type="http://schemas.openxmlformats.org/officeDocument/2006/relationships/image" Target="../media/image121.png"/><Relationship Id="rId1" Type="http://schemas.openxmlformats.org/officeDocument/2006/relationships/slideLayout" Target="../slideLayouts/slideLayout48.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sv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4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27.xml"/><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28.xml"/><Relationship Id="rId1" Type="http://schemas.openxmlformats.org/officeDocument/2006/relationships/slideLayout" Target="../slideLayouts/slideLayout36.xml"/><Relationship Id="rId4" Type="http://schemas.openxmlformats.org/officeDocument/2006/relationships/image" Target="../media/image13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6.xml"/><Relationship Id="rId4" Type="http://schemas.openxmlformats.org/officeDocument/2006/relationships/image" Target="../media/image45.webp"/></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6.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hyperlink" Target="https://download.microsoft.com/download/8/a/5/8a51eee5-cd02-431c-9d78-a58b7f77c070/mde-urls.xlsx" TargetMode="External"/><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66.xml"/><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6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xml"/><Relationship Id="rId1" Type="http://schemas.openxmlformats.org/officeDocument/2006/relationships/slideLayout" Target="../slideLayouts/slideLayout66.xml"/><Relationship Id="rId5" Type="http://schemas.openxmlformats.org/officeDocument/2006/relationships/image" Target="../media/image19.png"/><Relationship Id="rId4" Type="http://schemas.openxmlformats.org/officeDocument/2006/relationships/hyperlink" Target="https://security.microsoft.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hyperlink" Target="https://demo.wd.microsoft.com/?ocid=cx-wddocs-testground" TargetMode="External"/><Relationship Id="rId2" Type="http://schemas.openxmlformats.org/officeDocument/2006/relationships/notesSlide" Target="../notesSlides/notesSlide60.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66.xml"/><Relationship Id="rId4" Type="http://schemas.openxmlformats.org/officeDocument/2006/relationships/image" Target="../media/image77.sv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6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6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Microsoft Defender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Microsoft Defender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Partner applications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View supported partner connections. </a:t>
            </a:r>
          </a:p>
          <a:p>
            <a:pPr>
              <a:lnSpc>
                <a:spcPct val="100000"/>
              </a:lnSpc>
              <a:spcAft>
                <a:spcPts val="1000"/>
              </a:spcAft>
            </a:pPr>
            <a:r>
              <a:rPr lang="en-US" sz="1800" dirty="0"/>
              <a:t>Enhance the detection, investigation, and threat intelligence capabilities of the platform with these supported partner connections.</a:t>
            </a:r>
          </a:p>
          <a:p>
            <a:endParaRPr lang="en-US" sz="1800" b="1" dirty="0"/>
          </a:p>
        </p:txBody>
      </p:sp>
      <p:pic>
        <p:nvPicPr>
          <p:cNvPr id="4" name="Picture 3">
            <a:extLst>
              <a:ext uri="{FF2B5EF4-FFF2-40B4-BE49-F238E27FC236}">
                <a16:creationId xmlns:a16="http://schemas.microsoft.com/office/drawing/2014/main" id="{F9CF9BA8-3E20-4931-A906-2E007A6455DF}"/>
              </a:ext>
            </a:extLst>
          </p:cNvPr>
          <p:cNvPicPr>
            <a:picLocks noChangeAspect="1"/>
          </p:cNvPicPr>
          <p:nvPr/>
        </p:nvPicPr>
        <p:blipFill>
          <a:blip r:embed="rId3"/>
          <a:stretch>
            <a:fillRect/>
          </a:stretch>
        </p:blipFill>
        <p:spPr>
          <a:xfrm>
            <a:off x="2036521" y="2469913"/>
            <a:ext cx="7402253" cy="3294156"/>
          </a:xfrm>
          <a:prstGeom prst="rect">
            <a:avLst/>
          </a:prstGeom>
        </p:spPr>
      </p:pic>
    </p:spTree>
    <p:extLst>
      <p:ext uri="{BB962C8B-B14F-4D97-AF65-F5344CB8AC3E}">
        <p14:creationId xmlns:p14="http://schemas.microsoft.com/office/powerpoint/2010/main" val="348577475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Export Microsoft Defender data to Azure</a:t>
            </a:r>
            <a:br>
              <a:rPr lang="en-US" sz="1800" dirty="0"/>
            </a:br>
            <a:r>
              <a:rPr lang="en-US" sz="1800" dirty="0"/>
              <a:t>Storage or Azure Event Hubs</a:t>
            </a:r>
          </a:p>
          <a:p>
            <a:endParaRPr lang="en-US" sz="1800" b="1" dirty="0"/>
          </a:p>
        </p:txBody>
      </p:sp>
      <p:pic>
        <p:nvPicPr>
          <p:cNvPr id="4" name="Picture 3">
            <a:extLst>
              <a:ext uri="{FF2B5EF4-FFF2-40B4-BE49-F238E27FC236}">
                <a16:creationId xmlns:a16="http://schemas.microsoft.com/office/drawing/2014/main" id="{8222BCEB-CFFB-4EB7-BFC0-6249C981718C}"/>
              </a:ext>
            </a:extLst>
          </p:cNvPr>
          <p:cNvPicPr>
            <a:picLocks noChangeAspect="1"/>
          </p:cNvPicPr>
          <p:nvPr/>
        </p:nvPicPr>
        <p:blipFill>
          <a:blip r:embed="rId3"/>
          <a:stretch>
            <a:fillRect/>
          </a:stretch>
        </p:blipFill>
        <p:spPr>
          <a:xfrm>
            <a:off x="5567355" y="655735"/>
            <a:ext cx="4503075" cy="5178945"/>
          </a:xfrm>
          <a:prstGeom prst="rect">
            <a:avLst/>
          </a:prstGeom>
        </p:spPr>
      </p:pic>
    </p:spTree>
    <p:extLst>
      <p:ext uri="{BB962C8B-B14F-4D97-AF65-F5344CB8AC3E}">
        <p14:creationId xmlns:p14="http://schemas.microsoft.com/office/powerpoint/2010/main" val="46326482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Evaluation Lab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Microsoft Defender for Endpoint evaluation lab is designed to eliminate the complexities of device and environment configuration so that you can focus on evaluating the capabilities of the platform, running simulations, and seeing the prevention, detection, and remediation features in action.</a:t>
            </a:r>
          </a:p>
          <a:p>
            <a:pPr>
              <a:lnSpc>
                <a:spcPct val="100000"/>
              </a:lnSpc>
              <a:spcAft>
                <a:spcPts val="1000"/>
              </a:spcAft>
            </a:pPr>
            <a:r>
              <a:rPr lang="en-US" sz="1800" dirty="0"/>
              <a:t>With the simplified set-up experience, you can focus on running your own test scenarios and the pre-made simulations to see how Defender for Endpoint performs.</a:t>
            </a:r>
          </a:p>
          <a:p>
            <a:pPr>
              <a:lnSpc>
                <a:spcPct val="100000"/>
              </a:lnSpc>
              <a:spcAft>
                <a:spcPts val="1000"/>
              </a:spcAft>
            </a:pPr>
            <a:r>
              <a:rPr lang="en-US" sz="1800" dirty="0"/>
              <a:t>You'll have full access to the powerful capabilities of the platform such as automated investigations, advanced hunting, and threat analytics, allowing you to test the comprehensive protection stack that Defender for Endpoint offers.</a:t>
            </a:r>
          </a:p>
          <a:p>
            <a:pPr>
              <a:lnSpc>
                <a:spcPct val="100000"/>
              </a:lnSpc>
              <a:spcAft>
                <a:spcPts val="1000"/>
              </a:spcAft>
            </a:pPr>
            <a:r>
              <a:rPr lang="en-US" sz="1800" dirty="0"/>
              <a:t>You can add Windows 10 or Windows Server 2019 devices that come pre-configured to have the latest OS versions and the right security components in place as well as Office 2019 Standard installed.</a:t>
            </a:r>
          </a:p>
          <a:p>
            <a:pPr>
              <a:lnSpc>
                <a:spcPct val="100000"/>
              </a:lnSpc>
              <a:spcAft>
                <a:spcPts val="1000"/>
              </a:spcAft>
            </a:pPr>
            <a:r>
              <a:rPr lang="en-US" sz="1800" dirty="0"/>
              <a:t>You can also install threat simulators. Defender for Endpoint has partnered with industry leading threat simulation platforms to help you test out the Defender for Endpoint capabilities without having to leave the portal.</a:t>
            </a:r>
          </a:p>
          <a:p>
            <a:endParaRPr lang="en-US" sz="1800" b="1" dirty="0"/>
          </a:p>
        </p:txBody>
      </p:sp>
    </p:spTree>
    <p:extLst>
      <p:ext uri="{BB962C8B-B14F-4D97-AF65-F5344CB8AC3E}">
        <p14:creationId xmlns:p14="http://schemas.microsoft.com/office/powerpoint/2010/main" val="332113427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Attack Surface Reduction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Your organization's attack surface includes all the places where an attacker could compromise your organization's devices or networks. </a:t>
            </a:r>
          </a:p>
          <a:p>
            <a:pPr>
              <a:lnSpc>
                <a:spcPct val="100000"/>
              </a:lnSpc>
              <a:spcAft>
                <a:spcPts val="1000"/>
              </a:spcAft>
            </a:pPr>
            <a:r>
              <a:rPr lang="en-US" sz="1800" dirty="0"/>
              <a:t>Reducing your attack surface means protecting your organization's devices and network, which leaves attackers with fewer ways to perform attacks. </a:t>
            </a:r>
          </a:p>
          <a:p>
            <a:pPr>
              <a:lnSpc>
                <a:spcPct val="100000"/>
              </a:lnSpc>
              <a:spcAft>
                <a:spcPts val="1000"/>
              </a:spcAft>
            </a:pPr>
            <a:endParaRPr lang="en-US" sz="1800" dirty="0"/>
          </a:p>
          <a:p>
            <a:pPr>
              <a:lnSpc>
                <a:spcPct val="100000"/>
              </a:lnSpc>
              <a:spcAft>
                <a:spcPts val="1000"/>
              </a:spcAft>
            </a:pPr>
            <a:r>
              <a:rPr lang="en-US" sz="1800" dirty="0"/>
              <a:t>Attack surface reduction rules target certain software behaviors, such as:</a:t>
            </a:r>
          </a:p>
          <a:p>
            <a:pPr>
              <a:lnSpc>
                <a:spcPct val="100000"/>
              </a:lnSpc>
              <a:spcAft>
                <a:spcPts val="1000"/>
              </a:spcAft>
            </a:pPr>
            <a:r>
              <a:rPr lang="en-US" sz="1800" dirty="0"/>
              <a:t>    Launching executable files and scripts that attempt to download or run files;</a:t>
            </a:r>
          </a:p>
          <a:p>
            <a:pPr>
              <a:lnSpc>
                <a:spcPct val="100000"/>
              </a:lnSpc>
              <a:spcAft>
                <a:spcPts val="1000"/>
              </a:spcAft>
            </a:pPr>
            <a:r>
              <a:rPr lang="en-US" sz="1800" dirty="0"/>
              <a:t>    Running obfuscated or otherwise suspicious scripts; and</a:t>
            </a:r>
          </a:p>
          <a:p>
            <a:pPr>
              <a:lnSpc>
                <a:spcPct val="100000"/>
              </a:lnSpc>
              <a:spcAft>
                <a:spcPts val="1000"/>
              </a:spcAft>
            </a:pPr>
            <a:r>
              <a:rPr lang="en-US" sz="1800" dirty="0"/>
              <a:t>    Performing behaviors that apps don't usually initiate during normal day-to-day work.</a:t>
            </a:r>
          </a:p>
          <a:p>
            <a:pPr>
              <a:lnSpc>
                <a:spcPct val="100000"/>
              </a:lnSpc>
              <a:spcAft>
                <a:spcPts val="1000"/>
              </a:spcAft>
            </a:pPr>
            <a:endParaRPr lang="en-US" sz="1800" dirty="0"/>
          </a:p>
          <a:p>
            <a:pPr>
              <a:lnSpc>
                <a:spcPct val="100000"/>
              </a:lnSpc>
              <a:spcAft>
                <a:spcPts val="1000"/>
              </a:spcAft>
            </a:pPr>
            <a:r>
              <a:rPr lang="en-US" sz="1800" dirty="0"/>
              <a:t>15 available attack surface reduction rules.</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402564804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Attack Surface Reduction (Mode)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Audit Mode</a:t>
            </a:r>
          </a:p>
          <a:p>
            <a:pPr>
              <a:lnSpc>
                <a:spcPct val="100000"/>
              </a:lnSpc>
              <a:spcAft>
                <a:spcPts val="1000"/>
              </a:spcAft>
            </a:pPr>
            <a:endParaRPr lang="en-US" sz="1800" dirty="0"/>
          </a:p>
          <a:p>
            <a:pPr>
              <a:lnSpc>
                <a:spcPct val="100000"/>
              </a:lnSpc>
              <a:spcAft>
                <a:spcPts val="1000"/>
              </a:spcAft>
            </a:pPr>
            <a:r>
              <a:rPr lang="en-US" sz="1800" dirty="0"/>
              <a:t>Use audit mode to evaluate how attack surface reduction rules would affect your organization if they were enabled. Run all rules in audit mode first so you can understand how they affect your line-of-business applications. </a:t>
            </a:r>
          </a:p>
          <a:p>
            <a:pPr>
              <a:lnSpc>
                <a:spcPct val="100000"/>
              </a:lnSpc>
              <a:spcAft>
                <a:spcPts val="1000"/>
              </a:spcAft>
            </a:pPr>
            <a:endParaRPr lang="en-US" sz="1800" dirty="0"/>
          </a:p>
          <a:p>
            <a:pPr>
              <a:lnSpc>
                <a:spcPct val="100000"/>
              </a:lnSpc>
              <a:spcAft>
                <a:spcPts val="1000"/>
              </a:spcAft>
            </a:pPr>
            <a:r>
              <a:rPr lang="en-US" sz="1800" dirty="0"/>
              <a:t>Warn Mode</a:t>
            </a:r>
          </a:p>
          <a:p>
            <a:pPr>
              <a:lnSpc>
                <a:spcPct val="100000"/>
              </a:lnSpc>
              <a:spcAft>
                <a:spcPts val="1000"/>
              </a:spcAft>
            </a:pPr>
            <a:endParaRPr lang="en-US" sz="1800" dirty="0"/>
          </a:p>
          <a:p>
            <a:pPr>
              <a:lnSpc>
                <a:spcPct val="100000"/>
              </a:lnSpc>
              <a:spcAft>
                <a:spcPts val="1000"/>
              </a:spcAft>
            </a:pPr>
            <a:r>
              <a:rPr lang="en-US" sz="1800" dirty="0"/>
              <a:t>Prior to warn mode capabilities, attack surface reduction rules that are enabled could be set to either audit mode or block mode. With the new warn mode, whenever content is blocked by an attack surface reduction rule, users see a dialog box that indicates the content is blocked. The dialog box also offers the user an option to unblock the content. The user can then retry their action, and the operation completes. </a:t>
            </a:r>
          </a:p>
          <a:p>
            <a:pPr>
              <a:lnSpc>
                <a:spcPct val="100000"/>
              </a:lnSpc>
              <a:spcAft>
                <a:spcPts val="1000"/>
              </a:spcAft>
            </a:pPr>
            <a:r>
              <a:rPr lang="en-US" sz="1800" dirty="0"/>
              <a:t>When a user unblocks content, the content remains unblocked for 24 hours, and then blocking resumes.</a:t>
            </a:r>
          </a:p>
          <a:p>
            <a:endParaRPr lang="en-US" sz="1800" b="1" dirty="0"/>
          </a:p>
        </p:txBody>
      </p:sp>
      <p:pic>
        <p:nvPicPr>
          <p:cNvPr id="4" name="Picture 3" descr="Icon&#10;&#10;Description automatically generated">
            <a:extLst>
              <a:ext uri="{FF2B5EF4-FFF2-40B4-BE49-F238E27FC236}">
                <a16:creationId xmlns:a16="http://schemas.microsoft.com/office/drawing/2014/main" id="{99ECD890-2EC9-49E1-BAC8-F852CBC5C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948" y="204754"/>
            <a:ext cx="1492667" cy="1492667"/>
          </a:xfrm>
          <a:prstGeom prst="rect">
            <a:avLst/>
          </a:prstGeom>
        </p:spPr>
      </p:pic>
    </p:spTree>
    <p:extLst>
      <p:ext uri="{BB962C8B-B14F-4D97-AF65-F5344CB8AC3E}">
        <p14:creationId xmlns:p14="http://schemas.microsoft.com/office/powerpoint/2010/main" val="251038375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Submissions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83448" cy="502447"/>
          </a:xfrm>
        </p:spPr>
        <p:txBody>
          <a:bodyPr/>
          <a:lstStyle/>
          <a:p>
            <a:pPr>
              <a:lnSpc>
                <a:spcPct val="100000"/>
              </a:lnSpc>
              <a:spcAft>
                <a:spcPts val="1000"/>
              </a:spcAft>
            </a:pPr>
            <a:r>
              <a:rPr lang="en-US" sz="1800" dirty="0"/>
              <a:t>Microsoft security researchers analyze suspicious files to determine if they are threats, unwanted applications, or normal files. </a:t>
            </a:r>
          </a:p>
          <a:p>
            <a:pPr>
              <a:lnSpc>
                <a:spcPct val="100000"/>
              </a:lnSpc>
              <a:spcAft>
                <a:spcPts val="1000"/>
              </a:spcAft>
            </a:pPr>
            <a:endParaRPr lang="en-US" sz="1800" dirty="0"/>
          </a:p>
          <a:p>
            <a:pPr>
              <a:lnSpc>
                <a:spcPct val="100000"/>
              </a:lnSpc>
              <a:spcAft>
                <a:spcPts val="1000"/>
              </a:spcAft>
            </a:pPr>
            <a:r>
              <a:rPr lang="en-US" sz="1800" dirty="0"/>
              <a:t>Submit files you think are malware or files that you believe have been incorrectly classified as malware, or vice versa.</a:t>
            </a:r>
          </a:p>
          <a:p>
            <a:pPr>
              <a:lnSpc>
                <a:spcPct val="100000"/>
              </a:lnSpc>
              <a:spcAft>
                <a:spcPts val="1000"/>
              </a:spcAft>
            </a:pPr>
            <a:endParaRPr lang="en-US" sz="1800" dirty="0"/>
          </a:p>
          <a:p>
            <a:pPr>
              <a:lnSpc>
                <a:spcPct val="100000"/>
              </a:lnSpc>
              <a:spcAft>
                <a:spcPts val="1000"/>
              </a:spcAft>
            </a:pPr>
            <a:r>
              <a:rPr lang="en-US" sz="1800" dirty="0"/>
              <a:t>Submission Types (Email, URL, File)</a:t>
            </a:r>
          </a:p>
          <a:p>
            <a:pPr>
              <a:lnSpc>
                <a:spcPct val="100000"/>
              </a:lnSpc>
              <a:spcAft>
                <a:spcPts val="1000"/>
              </a:spcAft>
            </a:pPr>
            <a:r>
              <a:rPr lang="en-US" sz="1800" dirty="0"/>
              <a:t>Email (.msg, .</a:t>
            </a:r>
            <a:r>
              <a:rPr lang="en-US" sz="1800" dirty="0" err="1"/>
              <a:t>eml</a:t>
            </a:r>
            <a:r>
              <a:rPr lang="en-US" sz="1800" dirty="0"/>
              <a:t>)</a:t>
            </a:r>
          </a:p>
          <a:p>
            <a:pPr>
              <a:lnSpc>
                <a:spcPct val="100000"/>
              </a:lnSpc>
              <a:spcAft>
                <a:spcPts val="1000"/>
              </a:spcAft>
            </a:pPr>
            <a:r>
              <a:rPr lang="en-US" sz="1800" dirty="0"/>
              <a:t>Reason (Should have been, should not have been blocked)</a:t>
            </a:r>
          </a:p>
          <a:p>
            <a:pPr>
              <a:lnSpc>
                <a:spcPct val="100000"/>
              </a:lnSpc>
              <a:spcAft>
                <a:spcPts val="1000"/>
              </a:spcAft>
            </a:pPr>
            <a:r>
              <a:rPr lang="en-US" sz="1800" dirty="0"/>
              <a:t>Category (Phish, Malware, Spam)</a:t>
            </a:r>
          </a:p>
          <a:p>
            <a:endParaRPr lang="en-US" sz="1800" b="1" dirty="0"/>
          </a:p>
        </p:txBody>
      </p:sp>
      <p:pic>
        <p:nvPicPr>
          <p:cNvPr id="4" name="Picture 3">
            <a:extLst>
              <a:ext uri="{FF2B5EF4-FFF2-40B4-BE49-F238E27FC236}">
                <a16:creationId xmlns:a16="http://schemas.microsoft.com/office/drawing/2014/main" id="{680334EE-B229-45E5-8A43-5AC94FE2CEB8}"/>
              </a:ext>
            </a:extLst>
          </p:cNvPr>
          <p:cNvPicPr>
            <a:picLocks noChangeAspect="1"/>
          </p:cNvPicPr>
          <p:nvPr/>
        </p:nvPicPr>
        <p:blipFill>
          <a:blip r:embed="rId3"/>
          <a:stretch>
            <a:fillRect/>
          </a:stretch>
        </p:blipFill>
        <p:spPr>
          <a:xfrm>
            <a:off x="6933198" y="705100"/>
            <a:ext cx="4076700" cy="5038725"/>
          </a:xfrm>
          <a:prstGeom prst="rect">
            <a:avLst/>
          </a:prstGeom>
        </p:spPr>
      </p:pic>
    </p:spTree>
    <p:extLst>
      <p:ext uri="{BB962C8B-B14F-4D97-AF65-F5344CB8AC3E}">
        <p14:creationId xmlns:p14="http://schemas.microsoft.com/office/powerpoint/2010/main" val="181403002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Policies and Rules – Alert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alert policies to track user and admin activities, malware threats, or data loss incidents in your organization. After choosing the activity you want to be alerted on, refine the policy by adding conditions, deciding when to trigger the alert, and who should receive notifications.</a:t>
            </a:r>
          </a:p>
          <a:p>
            <a:endParaRPr lang="en-US" sz="1800" b="1" dirty="0"/>
          </a:p>
        </p:txBody>
      </p:sp>
      <p:pic>
        <p:nvPicPr>
          <p:cNvPr id="4" name="Picture 3">
            <a:extLst>
              <a:ext uri="{FF2B5EF4-FFF2-40B4-BE49-F238E27FC236}">
                <a16:creationId xmlns:a16="http://schemas.microsoft.com/office/drawing/2014/main" id="{32069387-7070-45AF-9BA3-0FAA5F741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401" y="2466223"/>
            <a:ext cx="7998493" cy="3100786"/>
          </a:xfrm>
          <a:prstGeom prst="rect">
            <a:avLst/>
          </a:prstGeom>
        </p:spPr>
      </p:pic>
    </p:spTree>
    <p:extLst>
      <p:ext uri="{BB962C8B-B14F-4D97-AF65-F5344CB8AC3E}">
        <p14:creationId xmlns:p14="http://schemas.microsoft.com/office/powerpoint/2010/main" val="364986364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Policies and Rules - Threat Policies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Polices – </a:t>
            </a:r>
          </a:p>
          <a:p>
            <a:pPr>
              <a:lnSpc>
                <a:spcPct val="100000"/>
              </a:lnSpc>
              <a:spcAft>
                <a:spcPts val="1000"/>
              </a:spcAft>
            </a:pPr>
            <a:r>
              <a:rPr lang="en-US" sz="1800" dirty="0"/>
              <a:t>	Anti-phishing - Protect users from phishing attacks, and configure safety tips on suspicious messages.</a:t>
            </a:r>
          </a:p>
          <a:p>
            <a:pPr>
              <a:lnSpc>
                <a:spcPct val="100000"/>
              </a:lnSpc>
              <a:spcAft>
                <a:spcPts val="1000"/>
              </a:spcAft>
            </a:pPr>
            <a:r>
              <a:rPr lang="en-US" sz="1800" dirty="0"/>
              <a:t>	Anti-spam - Protect your organization's email from spam, including what actions to take if spam is detected</a:t>
            </a:r>
          </a:p>
          <a:p>
            <a:pPr>
              <a:lnSpc>
                <a:spcPct val="100000"/>
              </a:lnSpc>
              <a:spcAft>
                <a:spcPts val="1000"/>
              </a:spcAft>
            </a:pPr>
            <a:r>
              <a:rPr lang="en-US" sz="1800" dirty="0"/>
              <a:t>	Anti-malware - Protect your organization's email from malware</a:t>
            </a:r>
          </a:p>
          <a:p>
            <a:pPr>
              <a:lnSpc>
                <a:spcPct val="100000"/>
              </a:lnSpc>
              <a:spcAft>
                <a:spcPts val="1000"/>
              </a:spcAft>
            </a:pPr>
            <a:r>
              <a:rPr lang="en-US" sz="1800" dirty="0"/>
              <a:t>	Safe attachments - Protect your organization from malicious content in email attachments and files in SharePoint, OneDrive, and Teams</a:t>
            </a:r>
          </a:p>
          <a:p>
            <a:pPr>
              <a:lnSpc>
                <a:spcPct val="100000"/>
              </a:lnSpc>
              <a:spcAft>
                <a:spcPts val="1000"/>
              </a:spcAft>
            </a:pPr>
            <a:r>
              <a:rPr lang="en-US" sz="1800" dirty="0"/>
              <a:t>	Safe links - Protect your users from opening and sharing malicious links in email messages and Office apps</a:t>
            </a:r>
          </a:p>
          <a:p>
            <a:pPr>
              <a:lnSpc>
                <a:spcPct val="100000"/>
              </a:lnSpc>
              <a:spcAft>
                <a:spcPts val="1000"/>
              </a:spcAft>
            </a:pPr>
            <a:r>
              <a:rPr lang="en-US" sz="1800" dirty="0"/>
              <a:t>Rules – </a:t>
            </a:r>
          </a:p>
          <a:p>
            <a:pPr>
              <a:lnSpc>
                <a:spcPct val="100000"/>
              </a:lnSpc>
              <a:spcAft>
                <a:spcPts val="1000"/>
              </a:spcAft>
            </a:pPr>
            <a:r>
              <a:rPr lang="en-US" sz="1800" dirty="0"/>
              <a:t>	Tenant allow/block list</a:t>
            </a:r>
          </a:p>
          <a:p>
            <a:pPr>
              <a:lnSpc>
                <a:spcPct val="100000"/>
              </a:lnSpc>
              <a:spcAft>
                <a:spcPts val="1000"/>
              </a:spcAft>
            </a:pPr>
            <a:r>
              <a:rPr lang="en-US" sz="1800" dirty="0"/>
              <a:t>	DomainKeys Identified Mail (DKIM) - Add DomainKeys Identified Mail (DKIM) signatures to your domains so recipients know that email messages actually came from your users</a:t>
            </a:r>
          </a:p>
          <a:p>
            <a:endParaRPr lang="en-US" sz="1800" b="1" dirty="0"/>
          </a:p>
        </p:txBody>
      </p:sp>
      <p:pic>
        <p:nvPicPr>
          <p:cNvPr id="4" name="Picture 3" descr="Icon&#10;&#10;Description automatically generated">
            <a:extLst>
              <a:ext uri="{FF2B5EF4-FFF2-40B4-BE49-F238E27FC236}">
                <a16:creationId xmlns:a16="http://schemas.microsoft.com/office/drawing/2014/main" id="{D14CC190-FC05-4D36-8111-507E24EBA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417" y="371899"/>
            <a:ext cx="1736957" cy="911902"/>
          </a:xfrm>
          <a:prstGeom prst="rect">
            <a:avLst/>
          </a:prstGeom>
        </p:spPr>
      </p:pic>
    </p:spTree>
    <p:extLst>
      <p:ext uri="{BB962C8B-B14F-4D97-AF65-F5344CB8AC3E}">
        <p14:creationId xmlns:p14="http://schemas.microsoft.com/office/powerpoint/2010/main" val="133555501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Simulations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 the provide scenarios using the integrated threat simulators or experience how Microsoft Defender for Endpoint detects and facilitates efficient investigation and response using the tutorials.</a:t>
            </a:r>
          </a:p>
          <a:p>
            <a:endParaRPr lang="en-US" sz="1800" b="1" dirty="0"/>
          </a:p>
        </p:txBody>
      </p:sp>
      <p:pic>
        <p:nvPicPr>
          <p:cNvPr id="4" name="Picture 3">
            <a:extLst>
              <a:ext uri="{FF2B5EF4-FFF2-40B4-BE49-F238E27FC236}">
                <a16:creationId xmlns:a16="http://schemas.microsoft.com/office/drawing/2014/main" id="{EFA5F2F8-6F68-4538-8A62-F8F44431CB89}"/>
              </a:ext>
            </a:extLst>
          </p:cNvPr>
          <p:cNvPicPr>
            <a:picLocks noChangeAspect="1"/>
          </p:cNvPicPr>
          <p:nvPr/>
        </p:nvPicPr>
        <p:blipFill>
          <a:blip r:embed="rId3"/>
          <a:stretch>
            <a:fillRect/>
          </a:stretch>
        </p:blipFill>
        <p:spPr>
          <a:xfrm>
            <a:off x="584200" y="2281738"/>
            <a:ext cx="5276850" cy="2847975"/>
          </a:xfrm>
          <a:prstGeom prst="rect">
            <a:avLst/>
          </a:prstGeom>
        </p:spPr>
      </p:pic>
      <p:pic>
        <p:nvPicPr>
          <p:cNvPr id="6" name="Picture 5">
            <a:extLst>
              <a:ext uri="{FF2B5EF4-FFF2-40B4-BE49-F238E27FC236}">
                <a16:creationId xmlns:a16="http://schemas.microsoft.com/office/drawing/2014/main" id="{E776F01E-070C-4890-9DD0-26D2993E0DDA}"/>
              </a:ext>
            </a:extLst>
          </p:cNvPr>
          <p:cNvPicPr>
            <a:picLocks noChangeAspect="1"/>
          </p:cNvPicPr>
          <p:nvPr/>
        </p:nvPicPr>
        <p:blipFill>
          <a:blip r:embed="rId4"/>
          <a:stretch>
            <a:fillRect/>
          </a:stretch>
        </p:blipFill>
        <p:spPr>
          <a:xfrm>
            <a:off x="5786205" y="2205037"/>
            <a:ext cx="5200650" cy="3133725"/>
          </a:xfrm>
          <a:prstGeom prst="rect">
            <a:avLst/>
          </a:prstGeom>
        </p:spPr>
      </p:pic>
    </p:spTree>
    <p:extLst>
      <p:ext uri="{BB962C8B-B14F-4D97-AF65-F5344CB8AC3E}">
        <p14:creationId xmlns:p14="http://schemas.microsoft.com/office/powerpoint/2010/main" val="26482801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Live Response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the modern workplace, employees often work beyond the corporate network boundary, at their homes or while traveling, where the risk for compromise is potentially higher. </a:t>
            </a:r>
          </a:p>
          <a:p>
            <a:pPr>
              <a:lnSpc>
                <a:spcPct val="100000"/>
              </a:lnSpc>
              <a:spcAft>
                <a:spcPts val="1000"/>
              </a:spcAft>
            </a:pPr>
            <a:r>
              <a:rPr lang="en-US" sz="1800" dirty="0"/>
              <a:t>If, for example, an executive connects her laptop to a hotel wi-fi and is compromised, SecOps may be forced to wait until the executive is back in the office, leaving her high-value laptop exposed. </a:t>
            </a:r>
          </a:p>
          <a:p>
            <a:r>
              <a:rPr lang="en-US" sz="1800" dirty="0"/>
              <a:t>Live response gives SecOps instantaneous access to a compromised machine regardless of location  using a remote shell and gather any required forensic information.</a:t>
            </a:r>
          </a:p>
          <a:p>
            <a:r>
              <a:rPr lang="en-US" sz="1800" dirty="0"/>
              <a:t>This powerful feature allows you to: </a:t>
            </a:r>
          </a:p>
          <a:p>
            <a:r>
              <a:rPr lang="en-US" sz="1800" dirty="0"/>
              <a:t>Gather snapshot of connections, drivers, scheduled tasks, and services, as well as search for specific files or request file analysis to reach a verdict (clean, malicious, or suspicious)</a:t>
            </a:r>
          </a:p>
          <a:p>
            <a:r>
              <a:rPr lang="en-US" sz="1800" dirty="0"/>
              <a:t>Download malware files for reverse-engineering</a:t>
            </a:r>
          </a:p>
          <a:p>
            <a:r>
              <a:rPr lang="en-US" sz="1800" dirty="0"/>
              <a:t>Create a tenant-level library of forensic tools like PowerShell scripts and third-party binaries that allow SecOps to gather forensic information like MFT table, firewall logs, event logs, process memory dumps, and others</a:t>
            </a:r>
          </a:p>
          <a:p>
            <a:r>
              <a:rPr lang="en-US" sz="1800" dirty="0"/>
              <a:t>Run remediation activities such as quarantine file, stop process, remove registry, remove scheduled task, others </a:t>
            </a:r>
          </a:p>
        </p:txBody>
      </p:sp>
    </p:spTree>
    <p:extLst>
      <p:ext uri="{BB962C8B-B14F-4D97-AF65-F5344CB8AC3E}">
        <p14:creationId xmlns:p14="http://schemas.microsoft.com/office/powerpoint/2010/main" val="658994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8452878" cy="758022"/>
          </a:xfrm>
        </p:spPr>
        <p:txBody>
          <a:bodyPr/>
          <a:lstStyle/>
          <a:p>
            <a:r>
              <a:rPr lang="en-US" dirty="0"/>
              <a:t>NOTE: Simulated vs Real World Testing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968859" cy="4517827"/>
          </a:xfrm>
        </p:spPr>
        <p:txBody>
          <a:bodyPr/>
          <a:lstStyle/>
          <a:p>
            <a:pPr lvl="0" defTabSz="797968">
              <a:spcBef>
                <a:spcPct val="0"/>
              </a:spcBef>
              <a:spcAft>
                <a:spcPts val="800"/>
              </a:spcAft>
              <a:defRPr/>
            </a:pPr>
            <a:r>
              <a:rPr lang="en-US" sz="1800" dirty="0">
                <a:ln w="3175">
                  <a:noFill/>
                </a:ln>
                <a:cs typeface="Segoe UI Semibold"/>
              </a:rPr>
              <a:t>Isolating Antivirus from the rest of the Microsoft Defender stack discounts the </a:t>
            </a:r>
            <a:br>
              <a:rPr lang="en-US" sz="1800" dirty="0">
                <a:ln w="3175">
                  <a:noFill/>
                </a:ln>
                <a:cs typeface="Segoe UI Semibold"/>
              </a:rPr>
            </a:br>
            <a:r>
              <a:rPr lang="en-US" sz="1800" dirty="0">
                <a:ln w="3175">
                  <a:noFill/>
                </a:ln>
                <a:cs typeface="Segoe UI Semibold"/>
              </a:rPr>
              <a:t>synergy among components and creates conditions that don’t reflect the real world.</a:t>
            </a:r>
          </a:p>
          <a:p>
            <a:pPr lvl="0" defTabSz="797968">
              <a:spcBef>
                <a:spcPct val="0"/>
              </a:spcBef>
              <a:spcAft>
                <a:spcPts val="800"/>
              </a:spcAft>
              <a:defRPr/>
            </a:pPr>
            <a:endParaRPr lang="en-US" sz="1400" dirty="0">
              <a:ln w="3175">
                <a:noFill/>
              </a:ln>
              <a:solidFill>
                <a:srgbClr val="171717"/>
              </a:solidFill>
              <a:latin typeface="Segoe UI" panose="020B0502040204020203" pitchFamily="34" charset="0"/>
              <a:cs typeface="Segoe UI Semibold"/>
            </a:endParaRPr>
          </a:p>
          <a:p>
            <a:pPr lvl="0" defTabSz="797968">
              <a:spcBef>
                <a:spcPct val="0"/>
              </a:spcBef>
              <a:spcAft>
                <a:spcPts val="800"/>
              </a:spcAft>
              <a:defRPr/>
            </a:pPr>
            <a:r>
              <a:rPr lang="en-US" sz="1800" b="1" dirty="0">
                <a:ln w="3175">
                  <a:noFill/>
                </a:ln>
                <a:cs typeface="Segoe UI Semibold"/>
              </a:rPr>
              <a:t>Size Factor :</a:t>
            </a:r>
            <a:r>
              <a:rPr lang="en-US" sz="1800" dirty="0">
                <a:ln w="3175">
                  <a:noFill/>
                </a:ln>
                <a:cs typeface="Segoe UI Semibold"/>
              </a:rPr>
              <a:t> Windows Defender AV encounters a staggering ~200 million samples </a:t>
            </a:r>
            <a:br>
              <a:rPr lang="en-US" sz="1800" dirty="0">
                <a:ln w="3175">
                  <a:noFill/>
                </a:ln>
                <a:cs typeface="Segoe UI Semibold"/>
              </a:rPr>
            </a:br>
            <a:r>
              <a:rPr lang="en-US" sz="1800" dirty="0">
                <a:ln w="3175">
                  <a:noFill/>
                </a:ln>
                <a:cs typeface="Segoe UI Semibold"/>
              </a:rPr>
              <a:t>every month, 96% of which are polymorphic.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Synthetic conditions factor :</a:t>
            </a:r>
            <a:r>
              <a:rPr lang="en-US" sz="1800" dirty="0">
                <a:ln w="3175">
                  <a:noFill/>
                </a:ln>
                <a:cs typeface="Segoe UI Semibold"/>
              </a:rPr>
              <a:t> Synthetically emulating real-world infection often discounts contextual and behavioral clues that normally accompany malware infections in the real world. Such clues are important for behavioral detections and their absence can reduce the effectiveness of security solutions.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Isolation factor :</a:t>
            </a:r>
            <a:r>
              <a:rPr lang="en-US" sz="1800" dirty="0">
                <a:ln w="3175">
                  <a:noFill/>
                </a:ln>
                <a:cs typeface="Segoe UI Semibold"/>
              </a:rPr>
              <a:t> Isolating AV also discounts the synergy with other protection components in real enterprise networks. The Microsoft Defender stack includes components like endpoint detection and response (EDR) capabilities, Microsoft Defender SmartScreen, Microsoft Defender Exploit Guard, and others.</a:t>
            </a:r>
          </a:p>
        </p:txBody>
      </p:sp>
      <p:pic>
        <p:nvPicPr>
          <p:cNvPr id="4" name="Picture 3" descr="Shape&#10;&#10;Description automatically generated with low confidence">
            <a:extLst>
              <a:ext uri="{FF2B5EF4-FFF2-40B4-BE49-F238E27FC236}">
                <a16:creationId xmlns:a16="http://schemas.microsoft.com/office/drawing/2014/main" id="{655C33C6-F0C8-4C3A-AF9A-8656C04A3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015" y="407068"/>
            <a:ext cx="1905000" cy="1905000"/>
          </a:xfrm>
          <a:prstGeom prst="rect">
            <a:avLst/>
          </a:prstGeom>
        </p:spPr>
      </p:pic>
    </p:spTree>
    <p:extLst>
      <p:ext uri="{BB962C8B-B14F-4D97-AF65-F5344CB8AC3E}">
        <p14:creationId xmlns:p14="http://schemas.microsoft.com/office/powerpoint/2010/main" val="320895527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Live Response – Supported 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Devices must be running one of the following versions of Windows</a:t>
            </a:r>
          </a:p>
          <a:p>
            <a:pPr>
              <a:lnSpc>
                <a:spcPct val="100000"/>
              </a:lnSpc>
              <a:spcAft>
                <a:spcPts val="1000"/>
              </a:spcAft>
            </a:pPr>
            <a:endParaRPr lang="en-US" sz="1800" dirty="0"/>
          </a:p>
          <a:p>
            <a:pPr>
              <a:lnSpc>
                <a:spcPct val="100000"/>
              </a:lnSpc>
              <a:spcAft>
                <a:spcPts val="1000"/>
              </a:spcAft>
            </a:pPr>
            <a:r>
              <a:rPr lang="en-US" sz="1800" dirty="0"/>
              <a:t>Windows 10</a:t>
            </a:r>
          </a:p>
          <a:p>
            <a:pPr lvl="1">
              <a:lnSpc>
                <a:spcPct val="100000"/>
              </a:lnSpc>
              <a:spcAft>
                <a:spcPts val="1000"/>
              </a:spcAft>
            </a:pPr>
            <a:r>
              <a:rPr lang="en-US" sz="1361" dirty="0"/>
              <a:t>Version 1909 or later</a:t>
            </a:r>
          </a:p>
          <a:p>
            <a:pPr lvl="1">
              <a:lnSpc>
                <a:spcPct val="100000"/>
              </a:lnSpc>
              <a:spcAft>
                <a:spcPts val="1000"/>
              </a:spcAft>
            </a:pPr>
            <a:r>
              <a:rPr lang="en-US" sz="1361" dirty="0"/>
              <a:t>Version 1903 with KB4515384</a:t>
            </a:r>
          </a:p>
          <a:p>
            <a:pPr lvl="1">
              <a:lnSpc>
                <a:spcPct val="100000"/>
              </a:lnSpc>
              <a:spcAft>
                <a:spcPts val="1000"/>
              </a:spcAft>
            </a:pPr>
            <a:r>
              <a:rPr lang="en-US" sz="1361" dirty="0"/>
              <a:t>Version 1809 (RS 5) with KB4537818</a:t>
            </a:r>
          </a:p>
          <a:p>
            <a:pPr lvl="1">
              <a:lnSpc>
                <a:spcPct val="100000"/>
              </a:lnSpc>
              <a:spcAft>
                <a:spcPts val="1000"/>
              </a:spcAft>
            </a:pPr>
            <a:r>
              <a:rPr lang="en-US" sz="1361" dirty="0"/>
              <a:t>Version 1803 (RS 4) with KB4537795</a:t>
            </a:r>
          </a:p>
          <a:p>
            <a:pPr lvl="1">
              <a:lnSpc>
                <a:spcPct val="100000"/>
              </a:lnSpc>
              <a:spcAft>
                <a:spcPts val="1000"/>
              </a:spcAft>
            </a:pPr>
            <a:r>
              <a:rPr lang="en-US" sz="1361" dirty="0"/>
              <a:t>Version 1709 (RS 3) with KB4537816</a:t>
            </a:r>
          </a:p>
          <a:p>
            <a:pPr>
              <a:lnSpc>
                <a:spcPct val="100000"/>
              </a:lnSpc>
              <a:spcAft>
                <a:spcPts val="1000"/>
              </a:spcAft>
            </a:pPr>
            <a:endParaRPr lang="en-US" sz="1800" dirty="0"/>
          </a:p>
          <a:p>
            <a:pPr>
              <a:lnSpc>
                <a:spcPct val="100000"/>
              </a:lnSpc>
              <a:spcAft>
                <a:spcPts val="1000"/>
              </a:spcAft>
            </a:pPr>
            <a:r>
              <a:rPr lang="en-US" sz="1800" dirty="0"/>
              <a:t>Windows Server 2019 - Only applicable for Public preview</a:t>
            </a:r>
          </a:p>
          <a:p>
            <a:pPr lvl="1">
              <a:lnSpc>
                <a:spcPct val="100000"/>
              </a:lnSpc>
              <a:spcAft>
                <a:spcPts val="1000"/>
              </a:spcAft>
            </a:pPr>
            <a:r>
              <a:rPr lang="en-US" sz="1361" dirty="0"/>
              <a:t>Version 1903 or (with KB4515384) later</a:t>
            </a:r>
          </a:p>
          <a:p>
            <a:pPr lvl="1">
              <a:lnSpc>
                <a:spcPct val="100000"/>
              </a:lnSpc>
              <a:spcAft>
                <a:spcPts val="1000"/>
              </a:spcAft>
            </a:pPr>
            <a:r>
              <a:rPr lang="en-US" sz="1361" dirty="0"/>
              <a:t>Version 1809 (with KB4537818)</a:t>
            </a:r>
          </a:p>
        </p:txBody>
      </p:sp>
    </p:spTree>
    <p:extLst>
      <p:ext uri="{BB962C8B-B14F-4D97-AF65-F5344CB8AC3E}">
        <p14:creationId xmlns:p14="http://schemas.microsoft.com/office/powerpoint/2010/main" val="389922296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Roles and Permissions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manage access to Microsoft 365 Defender</a:t>
            </a:r>
          </a:p>
          <a:p>
            <a:pPr>
              <a:lnSpc>
                <a:spcPct val="100000"/>
              </a:lnSpc>
              <a:spcAft>
                <a:spcPts val="1000"/>
              </a:spcAft>
            </a:pPr>
            <a:r>
              <a:rPr lang="en-US" sz="1800" dirty="0"/>
              <a:t>    Global Azure Active Directory (AD) roles</a:t>
            </a:r>
          </a:p>
          <a:p>
            <a:pPr>
              <a:lnSpc>
                <a:spcPct val="100000"/>
              </a:lnSpc>
              <a:spcAft>
                <a:spcPts val="1000"/>
              </a:spcAft>
            </a:pPr>
            <a:r>
              <a:rPr lang="en-US" sz="1800" dirty="0"/>
              <a:t>    Custom role access</a:t>
            </a:r>
          </a:p>
          <a:p>
            <a:pPr>
              <a:lnSpc>
                <a:spcPct val="100000"/>
              </a:lnSpc>
              <a:spcAft>
                <a:spcPts val="1000"/>
              </a:spcAft>
            </a:pPr>
            <a:endParaRPr lang="en-US" sz="1800" dirty="0"/>
          </a:p>
          <a:p>
            <a:pPr>
              <a:lnSpc>
                <a:spcPct val="100000"/>
              </a:lnSpc>
              <a:spcAft>
                <a:spcPts val="1000"/>
              </a:spcAft>
            </a:pPr>
            <a:r>
              <a:rPr lang="en-US" sz="1800" dirty="0"/>
              <a:t>Accounts assigned the following Global Azure Active Directory (AD) </a:t>
            </a:r>
            <a:br>
              <a:rPr lang="en-US" sz="1800" dirty="0"/>
            </a:br>
            <a:r>
              <a:rPr lang="en-US" sz="1800" dirty="0"/>
              <a:t>roles can access Microsoft 365 Defender functionality and data:</a:t>
            </a:r>
          </a:p>
          <a:p>
            <a:pPr>
              <a:lnSpc>
                <a:spcPct val="100000"/>
              </a:lnSpc>
              <a:spcAft>
                <a:spcPts val="1000"/>
              </a:spcAft>
            </a:pPr>
            <a:r>
              <a:rPr lang="en-US" sz="1800" dirty="0"/>
              <a:t>    Global administrator</a:t>
            </a:r>
          </a:p>
          <a:p>
            <a:pPr>
              <a:lnSpc>
                <a:spcPct val="100000"/>
              </a:lnSpc>
              <a:spcAft>
                <a:spcPts val="1000"/>
              </a:spcAft>
            </a:pPr>
            <a:r>
              <a:rPr lang="en-US" sz="1800" dirty="0"/>
              <a:t>    Security administrator</a:t>
            </a:r>
          </a:p>
          <a:p>
            <a:pPr>
              <a:lnSpc>
                <a:spcPct val="100000"/>
              </a:lnSpc>
              <a:spcAft>
                <a:spcPts val="1000"/>
              </a:spcAft>
            </a:pPr>
            <a:r>
              <a:rPr lang="en-US" sz="1800" dirty="0"/>
              <a:t>    Security Operator</a:t>
            </a:r>
          </a:p>
          <a:p>
            <a:pPr>
              <a:lnSpc>
                <a:spcPct val="100000"/>
              </a:lnSpc>
              <a:spcAft>
                <a:spcPts val="1000"/>
              </a:spcAft>
            </a:pPr>
            <a:r>
              <a:rPr lang="en-US" sz="1800" dirty="0"/>
              <a:t>    Global Reader</a:t>
            </a:r>
          </a:p>
          <a:p>
            <a:pPr>
              <a:lnSpc>
                <a:spcPct val="100000"/>
              </a:lnSpc>
              <a:spcAft>
                <a:spcPts val="1000"/>
              </a:spcAft>
            </a:pPr>
            <a:r>
              <a:rPr lang="en-US" sz="1800" dirty="0"/>
              <a:t>    Security Reader</a:t>
            </a:r>
          </a:p>
        </p:txBody>
      </p:sp>
      <p:pic>
        <p:nvPicPr>
          <p:cNvPr id="4" name="Picture 3">
            <a:extLst>
              <a:ext uri="{FF2B5EF4-FFF2-40B4-BE49-F238E27FC236}">
                <a16:creationId xmlns:a16="http://schemas.microsoft.com/office/drawing/2014/main" id="{80E9805E-E475-404F-8B80-F96AB06CF9C3}"/>
              </a:ext>
            </a:extLst>
          </p:cNvPr>
          <p:cNvPicPr>
            <a:picLocks noChangeAspect="1"/>
          </p:cNvPicPr>
          <p:nvPr/>
        </p:nvPicPr>
        <p:blipFill>
          <a:blip r:embed="rId3"/>
          <a:stretch>
            <a:fillRect/>
          </a:stretch>
        </p:blipFill>
        <p:spPr>
          <a:xfrm>
            <a:off x="7872162" y="980605"/>
            <a:ext cx="2571750" cy="2228850"/>
          </a:xfrm>
          <a:prstGeom prst="rect">
            <a:avLst/>
          </a:prstGeom>
        </p:spPr>
      </p:pic>
    </p:spTree>
    <p:extLst>
      <p:ext uri="{BB962C8B-B14F-4D97-AF65-F5344CB8AC3E}">
        <p14:creationId xmlns:p14="http://schemas.microsoft.com/office/powerpoint/2010/main" val="330619913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 Roles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Admins are users added to the admin role, and can view any data and complete any task in the Microsoft 365 security center. You should have few admins, and grant users only the permissions needed to perform their duties when you assign access.</a:t>
            </a:r>
          </a:p>
          <a:p>
            <a:pPr>
              <a:lnSpc>
                <a:spcPct val="100000"/>
              </a:lnSpc>
              <a:spcAft>
                <a:spcPts val="1000"/>
              </a:spcAft>
            </a:pPr>
            <a:endParaRPr lang="en-US" sz="1800" dirty="0"/>
          </a:p>
          <a:p>
            <a:pPr>
              <a:lnSpc>
                <a:spcPct val="100000"/>
              </a:lnSpc>
              <a:spcAft>
                <a:spcPts val="1000"/>
              </a:spcAft>
            </a:pPr>
            <a:r>
              <a:rPr lang="en-US" sz="1800" dirty="0"/>
              <a:t>Areas of management:</a:t>
            </a:r>
          </a:p>
          <a:p>
            <a:pPr>
              <a:lnSpc>
                <a:spcPct val="100000"/>
              </a:lnSpc>
              <a:spcAft>
                <a:spcPts val="1000"/>
              </a:spcAft>
            </a:pPr>
            <a:endParaRPr lang="en-US" sz="1800" dirty="0"/>
          </a:p>
          <a:p>
            <a:pPr>
              <a:lnSpc>
                <a:spcPct val="100000"/>
              </a:lnSpc>
              <a:spcAft>
                <a:spcPts val="1000"/>
              </a:spcAft>
            </a:pPr>
            <a:r>
              <a:rPr lang="en-US" sz="1800" dirty="0"/>
              <a:t>Azure AD</a:t>
            </a:r>
          </a:p>
          <a:p>
            <a:pPr>
              <a:lnSpc>
                <a:spcPct val="100000"/>
              </a:lnSpc>
              <a:spcAft>
                <a:spcPts val="1000"/>
              </a:spcAft>
            </a:pPr>
            <a:r>
              <a:rPr lang="en-US" sz="1800" dirty="0"/>
              <a:t>Endpoint Management - Roles, Device Groups </a:t>
            </a:r>
          </a:p>
          <a:p>
            <a:pPr>
              <a:lnSpc>
                <a:spcPct val="100000"/>
              </a:lnSpc>
              <a:spcAft>
                <a:spcPts val="1000"/>
              </a:spcAft>
            </a:pPr>
            <a:r>
              <a:rPr lang="en-US" sz="1800" dirty="0"/>
              <a:t>Email and Collaboration Roles</a:t>
            </a:r>
          </a:p>
          <a:p>
            <a:endParaRPr lang="en-US" sz="1800" b="1" dirty="0"/>
          </a:p>
        </p:txBody>
      </p:sp>
    </p:spTree>
    <p:extLst>
      <p:ext uri="{BB962C8B-B14F-4D97-AF65-F5344CB8AC3E}">
        <p14:creationId xmlns:p14="http://schemas.microsoft.com/office/powerpoint/2010/main" val="41206447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409389" cy="758022"/>
          </a:xfrm>
        </p:spPr>
        <p:txBody>
          <a:bodyPr/>
          <a:lstStyle/>
          <a:p>
            <a:r>
              <a:rPr lang="en-US" dirty="0"/>
              <a:t>Managed Security Service Provider (MSSP)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Endpoint in Microsoft 365 Defender supports granting access to managed security service providers (MSSPs) in the same that way access is granted in the Microsoft Defender security center.</a:t>
            </a:r>
          </a:p>
          <a:p>
            <a:pPr>
              <a:lnSpc>
                <a:spcPct val="100000"/>
              </a:lnSpc>
              <a:spcAft>
                <a:spcPts val="1000"/>
              </a:spcAft>
            </a:pPr>
            <a:endParaRPr lang="en-US" sz="1800" b="1" dirty="0"/>
          </a:p>
          <a:p>
            <a:pPr>
              <a:lnSpc>
                <a:spcPct val="100000"/>
              </a:lnSpc>
              <a:spcAft>
                <a:spcPts val="1000"/>
              </a:spcAft>
            </a:pPr>
            <a:r>
              <a:rPr lang="en-US" sz="1800" dirty="0"/>
              <a:t>To implement a multi-tenant delegated access solution, take the following steps:</a:t>
            </a:r>
          </a:p>
          <a:p>
            <a:pPr>
              <a:lnSpc>
                <a:spcPct val="100000"/>
              </a:lnSpc>
              <a:spcAft>
                <a:spcPts val="1000"/>
              </a:spcAft>
            </a:pPr>
            <a:endParaRPr lang="en-US" sz="1800" dirty="0"/>
          </a:p>
          <a:p>
            <a:pPr>
              <a:lnSpc>
                <a:spcPct val="100000"/>
              </a:lnSpc>
              <a:spcAft>
                <a:spcPts val="1000"/>
              </a:spcAft>
            </a:pPr>
            <a:r>
              <a:rPr lang="en-US" sz="1800" dirty="0"/>
              <a:t>Enable role-based access control in Defender for </a:t>
            </a:r>
            <a:br>
              <a:rPr lang="en-US" sz="1800" dirty="0"/>
            </a:br>
            <a:r>
              <a:rPr lang="en-US" sz="1800" dirty="0"/>
              <a:t>Endpoint and connect with Active Directory (AD) groups.</a:t>
            </a:r>
          </a:p>
          <a:p>
            <a:pPr>
              <a:lnSpc>
                <a:spcPct val="100000"/>
              </a:lnSpc>
              <a:spcAft>
                <a:spcPts val="1000"/>
              </a:spcAft>
            </a:pPr>
            <a:r>
              <a:rPr lang="en-US" sz="1800" dirty="0"/>
              <a:t>Configure Governance Access Packages for access </a:t>
            </a:r>
            <a:br>
              <a:rPr lang="en-US" sz="1800" dirty="0"/>
            </a:br>
            <a:r>
              <a:rPr lang="en-US" sz="1800" dirty="0"/>
              <a:t>request and provisioning.</a:t>
            </a:r>
          </a:p>
          <a:p>
            <a:pPr>
              <a:lnSpc>
                <a:spcPct val="100000"/>
              </a:lnSpc>
              <a:spcAft>
                <a:spcPts val="1000"/>
              </a:spcAft>
            </a:pPr>
            <a:r>
              <a:rPr lang="en-US" sz="1800" dirty="0"/>
              <a:t>Manage access requests and audits in Microsoft </a:t>
            </a:r>
            <a:br>
              <a:rPr lang="en-US" sz="1800" dirty="0"/>
            </a:br>
            <a:r>
              <a:rPr lang="en-US" sz="1800" dirty="0" err="1"/>
              <a:t>Myaccess</a:t>
            </a:r>
            <a:r>
              <a:rPr lang="en-US" sz="1800" dirty="0"/>
              <a:t>.</a:t>
            </a:r>
          </a:p>
          <a:p>
            <a:pPr>
              <a:lnSpc>
                <a:spcPct val="100000"/>
              </a:lnSpc>
              <a:spcAft>
                <a:spcPts val="1000"/>
              </a:spcAft>
            </a:pPr>
            <a:endParaRPr lang="en-US" sz="1800" b="1" dirty="0"/>
          </a:p>
        </p:txBody>
      </p:sp>
      <p:pic>
        <p:nvPicPr>
          <p:cNvPr id="4" name="Picture 3" descr="Diagram&#10;&#10;Description automatically generated">
            <a:extLst>
              <a:ext uri="{FF2B5EF4-FFF2-40B4-BE49-F238E27FC236}">
                <a16:creationId xmlns:a16="http://schemas.microsoft.com/office/drawing/2014/main" id="{1A7A101E-EE7F-464A-8260-46AF95FB4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239" y="2908644"/>
            <a:ext cx="4529878" cy="2596009"/>
          </a:xfrm>
          <a:prstGeom prst="rect">
            <a:avLst/>
          </a:prstGeom>
        </p:spPr>
      </p:pic>
    </p:spTree>
    <p:extLst>
      <p:ext uri="{BB962C8B-B14F-4D97-AF65-F5344CB8AC3E}">
        <p14:creationId xmlns:p14="http://schemas.microsoft.com/office/powerpoint/2010/main" val="216001074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Endpoint Management Roles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342716" cy="502447"/>
          </a:xfrm>
        </p:spPr>
        <p:txBody>
          <a:bodyPr/>
          <a:lstStyle/>
          <a:p>
            <a:pPr>
              <a:lnSpc>
                <a:spcPct val="100000"/>
              </a:lnSpc>
              <a:spcAft>
                <a:spcPts val="1000"/>
              </a:spcAft>
            </a:pPr>
            <a:r>
              <a:rPr lang="en-US" sz="1800" dirty="0"/>
              <a:t>By default, Microsoft Defender uses Azure AD global admin </a:t>
            </a:r>
          </a:p>
          <a:p>
            <a:pPr>
              <a:lnSpc>
                <a:spcPct val="100000"/>
              </a:lnSpc>
              <a:spcAft>
                <a:spcPts val="1000"/>
              </a:spcAft>
            </a:pPr>
            <a:endParaRPr lang="en-US" sz="1800" dirty="0"/>
          </a:p>
          <a:p>
            <a:pPr>
              <a:lnSpc>
                <a:spcPct val="100000"/>
              </a:lnSpc>
              <a:spcAft>
                <a:spcPts val="1000"/>
              </a:spcAft>
            </a:pPr>
            <a:r>
              <a:rPr lang="en-US" sz="1800" dirty="0"/>
              <a:t>Roles must be enabled, once enabled, Roles can be created and assigned permissions.</a:t>
            </a:r>
          </a:p>
          <a:p>
            <a:pPr>
              <a:lnSpc>
                <a:spcPct val="100000"/>
              </a:lnSpc>
              <a:spcAft>
                <a:spcPts val="1000"/>
              </a:spcAft>
            </a:pPr>
            <a:endParaRPr lang="en-US" sz="1800" dirty="0"/>
          </a:p>
          <a:p>
            <a:pPr>
              <a:lnSpc>
                <a:spcPct val="100000"/>
              </a:lnSpc>
              <a:spcAft>
                <a:spcPts val="1000"/>
              </a:spcAft>
            </a:pPr>
            <a:r>
              <a:rPr lang="en-US" sz="1800" dirty="0"/>
              <a:t>Device Groups require roles to be enabled.</a:t>
            </a:r>
          </a:p>
          <a:p>
            <a:endParaRPr lang="en-US" sz="1800" b="1" dirty="0"/>
          </a:p>
        </p:txBody>
      </p:sp>
      <p:pic>
        <p:nvPicPr>
          <p:cNvPr id="4" name="Picture 3">
            <a:extLst>
              <a:ext uri="{FF2B5EF4-FFF2-40B4-BE49-F238E27FC236}">
                <a16:creationId xmlns:a16="http://schemas.microsoft.com/office/drawing/2014/main" id="{E4E756E3-2473-4A39-939A-CF50E106285C}"/>
              </a:ext>
            </a:extLst>
          </p:cNvPr>
          <p:cNvPicPr>
            <a:picLocks noChangeAspect="1"/>
          </p:cNvPicPr>
          <p:nvPr/>
        </p:nvPicPr>
        <p:blipFill>
          <a:blip r:embed="rId3"/>
          <a:stretch>
            <a:fillRect/>
          </a:stretch>
        </p:blipFill>
        <p:spPr>
          <a:xfrm>
            <a:off x="6307806" y="1145369"/>
            <a:ext cx="3882941" cy="4741096"/>
          </a:xfrm>
          <a:prstGeom prst="rect">
            <a:avLst/>
          </a:prstGeom>
        </p:spPr>
      </p:pic>
    </p:spTree>
    <p:extLst>
      <p:ext uri="{BB962C8B-B14F-4D97-AF65-F5344CB8AC3E}">
        <p14:creationId xmlns:p14="http://schemas.microsoft.com/office/powerpoint/2010/main" val="226090485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operation teams are typically assigned a set of devices. These devices are grouped together based on a set of attributes such as their domains, computer names, or designated tags.</a:t>
            </a:r>
          </a:p>
          <a:p>
            <a:endParaRPr lang="en-US" sz="1800" b="1" dirty="0"/>
          </a:p>
          <a:p>
            <a:r>
              <a:rPr lang="en-US" sz="1800" dirty="0"/>
              <a:t>Use them to:</a:t>
            </a:r>
          </a:p>
          <a:p>
            <a:r>
              <a:rPr lang="en-US" sz="1800" dirty="0"/>
              <a:t>    Limit access to related alerts and data to specific Azure AD user groups with assigned RBAC roles</a:t>
            </a:r>
          </a:p>
          <a:p>
            <a:r>
              <a:rPr lang="en-US" sz="1800" dirty="0"/>
              <a:t>    Configure different auto-remediation settings for different sets of devices</a:t>
            </a:r>
          </a:p>
          <a:p>
            <a:r>
              <a:rPr lang="en-US" sz="1800" dirty="0"/>
              <a:t>    Assign specific remediation levels to apply during automated investigations</a:t>
            </a:r>
          </a:p>
          <a:p>
            <a:r>
              <a:rPr lang="en-US" sz="1800" dirty="0"/>
              <a:t>    In an investigation, filter the Devices list to specific device groups by using the Group filter.</a:t>
            </a:r>
          </a:p>
          <a:p>
            <a:endParaRPr lang="en-US" sz="1800" b="1" dirty="0"/>
          </a:p>
        </p:txBody>
      </p:sp>
    </p:spTree>
    <p:extLst>
      <p:ext uri="{BB962C8B-B14F-4D97-AF65-F5344CB8AC3E}">
        <p14:creationId xmlns:p14="http://schemas.microsoft.com/office/powerpoint/2010/main" val="4278675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Tagging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552390" cy="502447"/>
          </a:xfrm>
        </p:spPr>
        <p:txBody>
          <a:bodyPr/>
          <a:lstStyle/>
          <a:p>
            <a:pPr>
              <a:lnSpc>
                <a:spcPct val="100000"/>
              </a:lnSpc>
              <a:spcAft>
                <a:spcPts val="1000"/>
              </a:spcAft>
            </a:pPr>
            <a:r>
              <a:rPr lang="en-US" sz="1800" dirty="0"/>
              <a:t>This is a functionality that was introduced to allow you to apply a granular level of control over how you manage your devices. </a:t>
            </a:r>
          </a:p>
          <a:p>
            <a:pPr>
              <a:lnSpc>
                <a:spcPct val="100000"/>
              </a:lnSpc>
              <a:spcAft>
                <a:spcPts val="1000"/>
              </a:spcAft>
            </a:pPr>
            <a:r>
              <a:rPr lang="en-US" sz="1800" b="1" dirty="0"/>
              <a:t>RBAC</a:t>
            </a:r>
            <a:r>
              <a:rPr lang="en-US" sz="1800" dirty="0"/>
              <a:t> - The primary use for tagging is to allow you to create machine groups that can then be used for applying RBAC permissions</a:t>
            </a:r>
          </a:p>
          <a:p>
            <a:pPr>
              <a:lnSpc>
                <a:spcPct val="100000"/>
              </a:lnSpc>
              <a:spcAft>
                <a:spcPts val="1000"/>
              </a:spcAft>
            </a:pPr>
            <a:r>
              <a:rPr lang="en-US" sz="1800" b="1" dirty="0"/>
              <a:t>Filtering</a:t>
            </a:r>
            <a:r>
              <a:rPr lang="en-US" sz="1800" dirty="0"/>
              <a:t> - One of the great benefits of tagging is using them in machine views to present different views of machine lists. </a:t>
            </a:r>
          </a:p>
          <a:p>
            <a:pPr>
              <a:lnSpc>
                <a:spcPct val="100000"/>
              </a:lnSpc>
              <a:spcAft>
                <a:spcPts val="1000"/>
              </a:spcAft>
            </a:pPr>
            <a:r>
              <a:rPr lang="en-US" sz="1800" dirty="0"/>
              <a:t>Ways to Tag:</a:t>
            </a:r>
          </a:p>
          <a:p>
            <a:pPr>
              <a:lnSpc>
                <a:spcPct val="100000"/>
              </a:lnSpc>
              <a:spcAft>
                <a:spcPts val="1000"/>
              </a:spcAft>
            </a:pPr>
            <a:r>
              <a:rPr lang="en-US" sz="1800" b="1" dirty="0"/>
              <a:t>Registry tagging</a:t>
            </a:r>
            <a:r>
              <a:rPr lang="en-US" sz="1800" dirty="0"/>
              <a:t> - This is via direct editing of the registry. Only one tag can be specified in the registry.</a:t>
            </a:r>
          </a:p>
          <a:p>
            <a:pPr>
              <a:lnSpc>
                <a:spcPct val="100000"/>
              </a:lnSpc>
              <a:spcAft>
                <a:spcPts val="1000"/>
              </a:spcAft>
            </a:pPr>
            <a:r>
              <a:rPr lang="en-US" sz="1800" dirty="0"/>
              <a:t>By setting the tag value in the </a:t>
            </a:r>
            <a:r>
              <a:rPr lang="en-US" sz="1800" dirty="0" err="1"/>
              <a:t>DeviceTagging</a:t>
            </a:r>
            <a:r>
              <a:rPr lang="en-US" sz="1800" dirty="0"/>
              <a:t> key (HKLM:\SOFTWARE\Policies\Microsoft\Windows Advanced Threat Protection\</a:t>
            </a:r>
            <a:r>
              <a:rPr lang="en-US" sz="1800" dirty="0" err="1"/>
              <a:t>DeviceTagging</a:t>
            </a:r>
            <a:endParaRPr lang="en-US" sz="1800" dirty="0"/>
          </a:p>
          <a:p>
            <a:pPr algn="l"/>
            <a:r>
              <a:rPr lang="en-US" sz="1800" b="1" dirty="0"/>
              <a:t>Intune</a:t>
            </a:r>
            <a:r>
              <a:rPr lang="en-US" sz="1800" dirty="0"/>
              <a:t> - When using Intune, it is possible to utilize a custom policy to set the machine tag value in the registry via the </a:t>
            </a:r>
            <a:r>
              <a:rPr lang="en-US" sz="1800" dirty="0" err="1"/>
              <a:t>WindowsAdvancedThreatProtection</a:t>
            </a:r>
            <a:endParaRPr lang="en-US" sz="1800" dirty="0"/>
          </a:p>
          <a:p>
            <a:pPr algn="l"/>
            <a:r>
              <a:rPr lang="en-US" sz="1800" b="1" dirty="0"/>
              <a:t>Manual tagging</a:t>
            </a:r>
            <a:r>
              <a:rPr lang="en-US" sz="1800" dirty="0"/>
              <a:t> - One of the easiest ways to tag a device is to simply add a tag value through the machine page in the portal.</a:t>
            </a:r>
          </a:p>
          <a:p>
            <a:pPr algn="l"/>
            <a:r>
              <a:rPr lang="en-US" sz="1800" b="1" dirty="0"/>
              <a:t>Tagging using the API</a:t>
            </a:r>
            <a:r>
              <a:rPr lang="en-US" sz="1800" dirty="0"/>
              <a:t> – Use the REST APIs to tag 100/1000s of machines</a:t>
            </a:r>
          </a:p>
          <a:p>
            <a:pPr>
              <a:lnSpc>
                <a:spcPct val="100000"/>
              </a:lnSpc>
              <a:spcAft>
                <a:spcPts val="1000"/>
              </a:spcAft>
            </a:pPr>
            <a:endParaRPr lang="en-US" sz="1800" dirty="0"/>
          </a:p>
        </p:txBody>
      </p:sp>
    </p:spTree>
    <p:extLst>
      <p:ext uri="{BB962C8B-B14F-4D97-AF65-F5344CB8AC3E}">
        <p14:creationId xmlns:p14="http://schemas.microsoft.com/office/powerpoint/2010/main" val="383718540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Value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With the high value asset prioritizations, organizations can define a machine’s value.</a:t>
            </a:r>
          </a:p>
          <a:p>
            <a:pPr>
              <a:lnSpc>
                <a:spcPct val="100000"/>
              </a:lnSpc>
              <a:spcAft>
                <a:spcPts val="1000"/>
              </a:spcAft>
            </a:pPr>
            <a:endParaRPr lang="en-US" sz="1800" dirty="0"/>
          </a:p>
          <a:p>
            <a:pPr>
              <a:lnSpc>
                <a:spcPct val="100000"/>
              </a:lnSpc>
              <a:spcAft>
                <a:spcPts val="1000"/>
              </a:spcAft>
            </a:pPr>
            <a:r>
              <a:rPr lang="en-US" sz="1800" dirty="0"/>
              <a:t>In threat and vulnerability management, the machine value is used to incorporate the risk appetite of an individual asset into the exposure score calculation. Meaning that machines marked as “high value” will receive more weight in the exposure score calculation.</a:t>
            </a:r>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CFEE2990-0D8C-4698-838C-F2DA35D0EBFD}"/>
              </a:ext>
            </a:extLst>
          </p:cNvPr>
          <p:cNvPicPr>
            <a:picLocks noChangeAspect="1"/>
          </p:cNvPicPr>
          <p:nvPr/>
        </p:nvPicPr>
        <p:blipFill>
          <a:blip r:embed="rId3"/>
          <a:stretch>
            <a:fillRect/>
          </a:stretch>
        </p:blipFill>
        <p:spPr>
          <a:xfrm>
            <a:off x="6466222" y="1146848"/>
            <a:ext cx="4406823" cy="3593594"/>
          </a:xfrm>
          <a:prstGeom prst="rect">
            <a:avLst/>
          </a:prstGeom>
        </p:spPr>
      </p:pic>
    </p:spTree>
    <p:extLst>
      <p:ext uri="{BB962C8B-B14F-4D97-AF65-F5344CB8AC3E}">
        <p14:creationId xmlns:p14="http://schemas.microsoft.com/office/powerpoint/2010/main" val="33552146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SIEM Integration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Enhance the detection, investigation, and threat intelligence capabilities of the platform with partner connections. </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pic>
        <p:nvPicPr>
          <p:cNvPr id="6" name="Picture 5">
            <a:extLst>
              <a:ext uri="{FF2B5EF4-FFF2-40B4-BE49-F238E27FC236}">
                <a16:creationId xmlns:a16="http://schemas.microsoft.com/office/drawing/2014/main" id="{7046463D-53BD-45C8-AEEF-F510C76AF9DC}"/>
              </a:ext>
            </a:extLst>
          </p:cNvPr>
          <p:cNvPicPr>
            <a:picLocks noChangeAspect="1"/>
          </p:cNvPicPr>
          <p:nvPr/>
        </p:nvPicPr>
        <p:blipFill>
          <a:blip r:embed="rId3"/>
          <a:stretch>
            <a:fillRect/>
          </a:stretch>
        </p:blipFill>
        <p:spPr>
          <a:xfrm>
            <a:off x="1198144" y="2194008"/>
            <a:ext cx="9410700" cy="2867025"/>
          </a:xfrm>
          <a:prstGeom prst="rect">
            <a:avLst/>
          </a:prstGeom>
        </p:spPr>
      </p:pic>
    </p:spTree>
    <p:extLst>
      <p:ext uri="{BB962C8B-B14F-4D97-AF65-F5344CB8AC3E}">
        <p14:creationId xmlns:p14="http://schemas.microsoft.com/office/powerpoint/2010/main" val="250882931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Connector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Easily copy your existing Microsoft Defender for Endpoint advanced hunting queries into Azure Sentinel.</a:t>
            </a:r>
          </a:p>
          <a:p>
            <a:pPr>
              <a:lnSpc>
                <a:spcPct val="100000"/>
              </a:lnSpc>
              <a:spcAft>
                <a:spcPts val="1000"/>
              </a:spcAft>
            </a:pPr>
            <a:endParaRPr lang="en-US" sz="1800" dirty="0"/>
          </a:p>
          <a:p>
            <a:pPr>
              <a:lnSpc>
                <a:spcPct val="100000"/>
              </a:lnSpc>
              <a:spcAft>
                <a:spcPts val="1000"/>
              </a:spcAft>
            </a:pPr>
            <a:r>
              <a:rPr lang="en-US" sz="1800" dirty="0"/>
              <a:t>Use the raw event logs to provide further insights for your alerts, hunting, and investigation, and correlate these events with events from other data sources in Azure Sentinel.</a:t>
            </a:r>
          </a:p>
          <a:p>
            <a:pPr>
              <a:lnSpc>
                <a:spcPct val="100000"/>
              </a:lnSpc>
              <a:spcAft>
                <a:spcPts val="1000"/>
              </a:spcAft>
            </a:pPr>
            <a:endParaRPr lang="en-US" sz="1800" dirty="0"/>
          </a:p>
          <a:p>
            <a:pPr>
              <a:lnSpc>
                <a:spcPct val="100000"/>
              </a:lnSpc>
              <a:spcAft>
                <a:spcPts val="1000"/>
              </a:spcAft>
            </a:pPr>
            <a:r>
              <a:rPr lang="en-US" sz="1800" dirty="0"/>
              <a:t>Store the logs with increased retention, beyond Microsoft Defender for Endpoint or Microsoft 365 Defender’s default retention of 30 days. You can do so by configuring the retention of your workspace or by configuring per-table retention in Log Analytics.</a:t>
            </a:r>
          </a:p>
          <a:p>
            <a:endParaRPr lang="en-US" sz="1800" b="1" dirty="0"/>
          </a:p>
        </p:txBody>
      </p:sp>
    </p:spTree>
    <p:extLst>
      <p:ext uri="{BB962C8B-B14F-4D97-AF65-F5344CB8AC3E}">
        <p14:creationId xmlns:p14="http://schemas.microsoft.com/office/powerpoint/2010/main" val="32674001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8452878" cy="758022"/>
          </a:xfrm>
        </p:spPr>
        <p:txBody>
          <a:bodyPr/>
          <a:lstStyle/>
          <a:p>
            <a:r>
              <a:rPr lang="en-US" dirty="0"/>
              <a:t>Microsoft’s Take: Areas that matter most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968859" cy="4517827"/>
          </a:xfrm>
        </p:spPr>
        <p:txBody>
          <a:bodyPr/>
          <a:lstStyle/>
          <a:p>
            <a:pPr lvl="0" defTabSz="797968">
              <a:spcBef>
                <a:spcPct val="0"/>
              </a:spcBef>
              <a:spcAft>
                <a:spcPts val="800"/>
              </a:spcAft>
              <a:defRPr/>
            </a:pPr>
            <a:r>
              <a:rPr lang="en-US" sz="1800" b="1" dirty="0">
                <a:ln w="3175">
                  <a:noFill/>
                </a:ln>
                <a:cs typeface="Segoe UI Semibold"/>
              </a:rPr>
              <a:t>Frequency of action :</a:t>
            </a:r>
            <a:r>
              <a:rPr lang="en-US" sz="1800" dirty="0">
                <a:ln w="3175">
                  <a:noFill/>
                </a:ln>
                <a:cs typeface="Segoe UI Semibold"/>
              </a:rPr>
              <a:t> Most users in enterprise environments are information workers whose common user activities include:</a:t>
            </a:r>
          </a:p>
          <a:p>
            <a:pPr lvl="0" defTabSz="797968">
              <a:spcBef>
                <a:spcPct val="0"/>
              </a:spcBef>
              <a:spcAft>
                <a:spcPts val="800"/>
              </a:spcAft>
              <a:defRPr/>
            </a:pPr>
            <a:r>
              <a:rPr lang="en-US" sz="1800" dirty="0">
                <a:ln w="3175">
                  <a:noFill/>
                </a:ln>
                <a:cs typeface="Segoe UI Semibold"/>
              </a:rPr>
              <a:t>Browsing the web</a:t>
            </a:r>
          </a:p>
          <a:p>
            <a:pPr lvl="0" defTabSz="797968">
              <a:spcBef>
                <a:spcPct val="0"/>
              </a:spcBef>
              <a:spcAft>
                <a:spcPts val="800"/>
              </a:spcAft>
              <a:defRPr/>
            </a:pPr>
            <a:r>
              <a:rPr lang="en-US" sz="1800" dirty="0">
                <a:ln w="3175">
                  <a:noFill/>
                </a:ln>
                <a:cs typeface="Segoe UI Semibold"/>
              </a:rPr>
              <a:t>Using email clients</a:t>
            </a:r>
          </a:p>
          <a:p>
            <a:pPr lvl="0" defTabSz="797968">
              <a:spcBef>
                <a:spcPct val="0"/>
              </a:spcBef>
              <a:spcAft>
                <a:spcPts val="800"/>
              </a:spcAft>
              <a:defRPr/>
            </a:pPr>
            <a:r>
              <a:rPr lang="en-US" sz="1800" dirty="0">
                <a:ln w="3175">
                  <a:noFill/>
                </a:ln>
                <a:cs typeface="Segoe UI Semibold"/>
              </a:rPr>
              <a:t>Processing documents</a:t>
            </a:r>
          </a:p>
          <a:p>
            <a:pPr lvl="0" defTabSz="797968">
              <a:spcBef>
                <a:spcPct val="0"/>
              </a:spcBef>
              <a:spcAft>
                <a:spcPts val="800"/>
              </a:spcAft>
              <a:defRPr/>
            </a:pPr>
            <a:r>
              <a:rPr lang="en-US" sz="1800" dirty="0">
                <a:ln w="3175">
                  <a:noFill/>
                </a:ln>
                <a:cs typeface="Segoe UI Semibold"/>
              </a:rPr>
              <a:t>Accessing network resource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Users spend substantially less time installing new applications compared with the activities listed </a:t>
            </a:r>
          </a:p>
          <a:p>
            <a:pPr lvl="0" defTabSz="797968">
              <a:spcBef>
                <a:spcPct val="0"/>
              </a:spcBef>
              <a:spcAft>
                <a:spcPts val="800"/>
              </a:spcAft>
              <a:defRPr/>
            </a:pPr>
            <a:r>
              <a:rPr lang="en-US" sz="1800" dirty="0">
                <a:ln w="3175">
                  <a:noFill/>
                </a:ln>
                <a:cs typeface="Segoe UI Semibold"/>
              </a:rPr>
              <a:t>above. This is true for all user segments, but it is especially true for enterprise users where </a:t>
            </a:r>
          </a:p>
          <a:p>
            <a:pPr lvl="0" defTabSz="797968">
              <a:spcBef>
                <a:spcPct val="0"/>
              </a:spcBef>
              <a:spcAft>
                <a:spcPts val="800"/>
              </a:spcAft>
              <a:defRPr/>
            </a:pPr>
            <a:r>
              <a:rPr lang="en-US" sz="1800" dirty="0">
                <a:ln w="3175">
                  <a:noFill/>
                </a:ln>
                <a:cs typeface="Segoe UI Semibold"/>
              </a:rPr>
              <a:t>software installation is usually governed by usage policies.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performance is optimized for delivering high levels of performance in high frequency actions for better overall user experience. </a:t>
            </a:r>
          </a:p>
        </p:txBody>
      </p:sp>
    </p:spTree>
    <p:extLst>
      <p:ext uri="{BB962C8B-B14F-4D97-AF65-F5344CB8AC3E}">
        <p14:creationId xmlns:p14="http://schemas.microsoft.com/office/powerpoint/2010/main" val="248774964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Endpoint Detection and Response (EDR)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the malware is already infiltrated to the system without being detected by Antivirus, Endpoint Detection and Response (EDR) feature can detect the malware based on its activities, lateral movement and its behavior.</a:t>
            </a:r>
          </a:p>
          <a:p>
            <a:endParaRPr lang="en-US" sz="1800" b="1" dirty="0"/>
          </a:p>
        </p:txBody>
      </p:sp>
    </p:spTree>
    <p:extLst>
      <p:ext uri="{BB962C8B-B14F-4D97-AF65-F5344CB8AC3E}">
        <p14:creationId xmlns:p14="http://schemas.microsoft.com/office/powerpoint/2010/main" val="77629229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Information Protection (AIP)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Endpoint applies the following methods to discover, classify, and protect data:</a:t>
            </a:r>
          </a:p>
          <a:p>
            <a:pPr>
              <a:lnSpc>
                <a:spcPct val="100000"/>
              </a:lnSpc>
              <a:spcAft>
                <a:spcPts val="1000"/>
              </a:spcAft>
            </a:pPr>
            <a:endParaRPr lang="en-US" sz="1800" dirty="0"/>
          </a:p>
          <a:p>
            <a:pPr>
              <a:lnSpc>
                <a:spcPct val="100000"/>
              </a:lnSpc>
              <a:spcAft>
                <a:spcPts val="1000"/>
              </a:spcAft>
            </a:pPr>
            <a:r>
              <a:rPr lang="en-US" sz="1800" dirty="0"/>
              <a:t>    Data discovery - Identify sensitive data on Windows devices at risk</a:t>
            </a:r>
          </a:p>
          <a:p>
            <a:pPr>
              <a:lnSpc>
                <a:spcPct val="100000"/>
              </a:lnSpc>
              <a:spcAft>
                <a:spcPts val="1000"/>
              </a:spcAft>
            </a:pPr>
            <a:r>
              <a:rPr lang="en-US" sz="1800" dirty="0"/>
              <a:t>    Data classification - Automatically classify data based on common Microsoft Information Protection (MIP) policies managed in Office 365 Security &amp; Compliance Center. Auto-classification allows you to protect sensitive data even if the end user hasn’t manually classified it.</a:t>
            </a:r>
          </a:p>
          <a:p>
            <a:pPr>
              <a:lnSpc>
                <a:spcPct val="100000"/>
              </a:lnSpc>
              <a:spcAft>
                <a:spcPts val="1000"/>
              </a:spcAft>
            </a:pPr>
            <a:endParaRPr lang="en-US" sz="1800" dirty="0"/>
          </a:p>
          <a:p>
            <a:pPr>
              <a:lnSpc>
                <a:spcPct val="100000"/>
              </a:lnSpc>
              <a:spcAft>
                <a:spcPts val="1000"/>
              </a:spcAft>
            </a:pPr>
            <a:r>
              <a:rPr lang="en-US" sz="1800" dirty="0"/>
              <a:t>Turn on the Azure Information Protection integration </a:t>
            </a:r>
            <a:br>
              <a:rPr lang="en-US" sz="1800" dirty="0"/>
            </a:br>
            <a:r>
              <a:rPr lang="en-US" sz="1800" dirty="0"/>
              <a:t>so that when a file that contains sensitive information </a:t>
            </a:r>
            <a:br>
              <a:rPr lang="en-US" sz="1800" dirty="0"/>
            </a:br>
            <a:r>
              <a:rPr lang="en-US" sz="1800" dirty="0"/>
              <a:t>is discovered by Defender for Endpoint though labels </a:t>
            </a:r>
            <a:br>
              <a:rPr lang="en-US" sz="1800" dirty="0"/>
            </a:br>
            <a:r>
              <a:rPr lang="en-US" sz="1800" dirty="0"/>
              <a:t>or information types, it is automatically forwarded to </a:t>
            </a:r>
            <a:br>
              <a:rPr lang="en-US" sz="1800" dirty="0"/>
            </a:br>
            <a:r>
              <a:rPr lang="en-US" sz="1800" dirty="0"/>
              <a:t>Azure Information Protection from the device.</a:t>
            </a:r>
          </a:p>
        </p:txBody>
      </p:sp>
      <p:pic>
        <p:nvPicPr>
          <p:cNvPr id="4" name="Picture 3">
            <a:extLst>
              <a:ext uri="{FF2B5EF4-FFF2-40B4-BE49-F238E27FC236}">
                <a16:creationId xmlns:a16="http://schemas.microsoft.com/office/drawing/2014/main" id="{1C6934D9-1018-4B09-96CF-80569E051E91}"/>
              </a:ext>
            </a:extLst>
          </p:cNvPr>
          <p:cNvPicPr>
            <a:picLocks noChangeAspect="1"/>
          </p:cNvPicPr>
          <p:nvPr/>
        </p:nvPicPr>
        <p:blipFill>
          <a:blip r:embed="rId3"/>
          <a:stretch>
            <a:fillRect/>
          </a:stretch>
        </p:blipFill>
        <p:spPr>
          <a:xfrm>
            <a:off x="6273216" y="3402058"/>
            <a:ext cx="4921116" cy="2601076"/>
          </a:xfrm>
          <a:prstGeom prst="rect">
            <a:avLst/>
          </a:prstGeom>
        </p:spPr>
      </p:pic>
    </p:spTree>
    <p:extLst>
      <p:ext uri="{BB962C8B-B14F-4D97-AF65-F5344CB8AC3E}">
        <p14:creationId xmlns:p14="http://schemas.microsoft.com/office/powerpoint/2010/main" val="419870359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Indicators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576453" cy="502447"/>
          </a:xfrm>
        </p:spPr>
        <p:txBody>
          <a:bodyPr/>
          <a:lstStyle/>
          <a:p>
            <a:pPr>
              <a:lnSpc>
                <a:spcPct val="100000"/>
              </a:lnSpc>
              <a:spcAft>
                <a:spcPts val="1000"/>
              </a:spcAft>
            </a:pPr>
            <a:r>
              <a:rPr lang="en-US" sz="1800" dirty="0"/>
              <a:t>Indicator of compromise (</a:t>
            </a:r>
            <a:r>
              <a:rPr lang="en-US" sz="1800" dirty="0" err="1"/>
              <a:t>IoCs</a:t>
            </a:r>
            <a:r>
              <a:rPr lang="en-US" sz="1800" dirty="0"/>
              <a:t>) matching is an essential feature in any endpoint protection solution. Gives SecOps the ability to set a list of indicators for detection and for blocking (prevention and response).</a:t>
            </a:r>
          </a:p>
          <a:p>
            <a:r>
              <a:rPr lang="en-US" sz="1800" dirty="0"/>
              <a:t>Indicators define the detection, prevention, and exclusion of entities. </a:t>
            </a:r>
          </a:p>
          <a:p>
            <a:r>
              <a:rPr lang="en-US" sz="1800" dirty="0"/>
              <a:t>You can define the action to be taken as well as the duration for when to apply the action as well as the scope of the device group to apply it to.</a:t>
            </a:r>
          </a:p>
          <a:p>
            <a:r>
              <a:rPr lang="en-US" sz="1800" dirty="0"/>
              <a:t>There is a limit of 15,000 indicators per tenant.  Indicators can be file hashes, IP Addresses, URLs/Domains and Certificates.</a:t>
            </a:r>
          </a:p>
          <a:p>
            <a:r>
              <a:rPr lang="en-US" sz="1800" dirty="0"/>
              <a:t>File and certificate indicators do not block exclusions </a:t>
            </a:r>
            <a:br>
              <a:rPr lang="en-US" sz="1800" dirty="0"/>
            </a:br>
            <a:r>
              <a:rPr lang="en-US" sz="1800" dirty="0"/>
              <a:t>defined for Microsoft Defender Antivirus. </a:t>
            </a:r>
          </a:p>
          <a:p>
            <a:r>
              <a:rPr lang="en-US" sz="1800" dirty="0"/>
              <a:t>Indicators are not supported in Microsoft Defender </a:t>
            </a:r>
            <a:br>
              <a:rPr lang="en-US" sz="1800" dirty="0"/>
            </a:br>
            <a:r>
              <a:rPr lang="en-US" sz="1800" dirty="0"/>
              <a:t>Antivirus when it is in passive mode.</a:t>
            </a:r>
          </a:p>
        </p:txBody>
      </p:sp>
      <p:pic>
        <p:nvPicPr>
          <p:cNvPr id="4" name="Picture 3">
            <a:extLst>
              <a:ext uri="{FF2B5EF4-FFF2-40B4-BE49-F238E27FC236}">
                <a16:creationId xmlns:a16="http://schemas.microsoft.com/office/drawing/2014/main" id="{A6DD559B-F87C-4A72-AA05-1B3E624615DA}"/>
              </a:ext>
            </a:extLst>
          </p:cNvPr>
          <p:cNvPicPr>
            <a:picLocks noChangeAspect="1"/>
          </p:cNvPicPr>
          <p:nvPr/>
        </p:nvPicPr>
        <p:blipFill>
          <a:blip r:embed="rId3"/>
          <a:stretch>
            <a:fillRect/>
          </a:stretch>
        </p:blipFill>
        <p:spPr>
          <a:xfrm>
            <a:off x="6354679" y="3957637"/>
            <a:ext cx="4648200" cy="1914525"/>
          </a:xfrm>
          <a:prstGeom prst="rect">
            <a:avLst/>
          </a:prstGeom>
        </p:spPr>
      </p:pic>
    </p:spTree>
    <p:extLst>
      <p:ext uri="{BB962C8B-B14F-4D97-AF65-F5344CB8AC3E}">
        <p14:creationId xmlns:p14="http://schemas.microsoft.com/office/powerpoint/2010/main" val="230397018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Tamper Protection (MAPS)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During some kinds of cyber attacks, bad actors try to disable security features, such as anti-virus protection, on your machines. </a:t>
            </a:r>
          </a:p>
          <a:p>
            <a:pPr>
              <a:lnSpc>
                <a:spcPct val="100000"/>
              </a:lnSpc>
              <a:spcAft>
                <a:spcPts val="1000"/>
              </a:spcAft>
            </a:pPr>
            <a:r>
              <a:rPr lang="en-US" sz="1800" dirty="0"/>
              <a:t>Bad actors like to disable your security features to get easier access to your data, to install malware, or to otherwise exploit your data, identity, and devices. </a:t>
            </a:r>
          </a:p>
          <a:p>
            <a:pPr>
              <a:lnSpc>
                <a:spcPct val="100000"/>
              </a:lnSpc>
              <a:spcAft>
                <a:spcPts val="1000"/>
              </a:spcAft>
            </a:pPr>
            <a:r>
              <a:rPr lang="en-US" sz="1800" dirty="0"/>
              <a:t>Tamper protection helps prevent the following:</a:t>
            </a:r>
          </a:p>
          <a:p>
            <a:pPr>
              <a:lnSpc>
                <a:spcPct val="100000"/>
              </a:lnSpc>
              <a:spcAft>
                <a:spcPts val="1000"/>
              </a:spcAft>
            </a:pPr>
            <a:endParaRPr lang="en-US" sz="1800" dirty="0"/>
          </a:p>
          <a:p>
            <a:pPr>
              <a:lnSpc>
                <a:spcPct val="100000"/>
              </a:lnSpc>
              <a:spcAft>
                <a:spcPts val="1000"/>
              </a:spcAft>
            </a:pPr>
            <a:r>
              <a:rPr lang="en-US" sz="1800" dirty="0"/>
              <a:t>Disabling virus and threat protection</a:t>
            </a:r>
          </a:p>
          <a:p>
            <a:pPr>
              <a:lnSpc>
                <a:spcPct val="100000"/>
              </a:lnSpc>
              <a:spcAft>
                <a:spcPts val="1000"/>
              </a:spcAft>
            </a:pPr>
            <a:r>
              <a:rPr lang="en-US" sz="1800" dirty="0"/>
              <a:t>Disabling real-time protection</a:t>
            </a:r>
          </a:p>
          <a:p>
            <a:pPr>
              <a:lnSpc>
                <a:spcPct val="100000"/>
              </a:lnSpc>
              <a:spcAft>
                <a:spcPts val="1000"/>
              </a:spcAft>
            </a:pPr>
            <a:r>
              <a:rPr lang="en-US" sz="1800" dirty="0"/>
              <a:t>Turning off behavior monitoring</a:t>
            </a:r>
          </a:p>
          <a:p>
            <a:pPr>
              <a:lnSpc>
                <a:spcPct val="100000"/>
              </a:lnSpc>
              <a:spcAft>
                <a:spcPts val="1000"/>
              </a:spcAft>
            </a:pPr>
            <a:r>
              <a:rPr lang="en-US" sz="1800" dirty="0"/>
              <a:t>Disabling antivirus (such as </a:t>
            </a:r>
            <a:r>
              <a:rPr lang="en-US" sz="1800" dirty="0" err="1"/>
              <a:t>IOfficeAntivirus</a:t>
            </a:r>
            <a:r>
              <a:rPr lang="en-US" sz="1800" dirty="0"/>
              <a:t> (IOAV))</a:t>
            </a:r>
          </a:p>
          <a:p>
            <a:pPr>
              <a:lnSpc>
                <a:spcPct val="100000"/>
              </a:lnSpc>
              <a:spcAft>
                <a:spcPts val="1000"/>
              </a:spcAft>
            </a:pPr>
            <a:r>
              <a:rPr lang="en-US" sz="1800" dirty="0"/>
              <a:t>Disabling cloud-delivered protection</a:t>
            </a:r>
          </a:p>
          <a:p>
            <a:pPr>
              <a:lnSpc>
                <a:spcPct val="100000"/>
              </a:lnSpc>
              <a:spcAft>
                <a:spcPts val="1000"/>
              </a:spcAft>
            </a:pPr>
            <a:r>
              <a:rPr lang="en-US" sz="1800" dirty="0"/>
              <a:t>Removing security intelligence updates</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1E394184-3768-4996-A917-F4F12CB6186E}"/>
              </a:ext>
            </a:extLst>
          </p:cNvPr>
          <p:cNvPicPr>
            <a:picLocks noChangeAspect="1"/>
          </p:cNvPicPr>
          <p:nvPr/>
        </p:nvPicPr>
        <p:blipFill>
          <a:blip r:embed="rId3"/>
          <a:stretch>
            <a:fillRect/>
          </a:stretch>
        </p:blipFill>
        <p:spPr>
          <a:xfrm>
            <a:off x="6730415" y="3083343"/>
            <a:ext cx="3394159" cy="2404675"/>
          </a:xfrm>
          <a:prstGeom prst="rect">
            <a:avLst/>
          </a:prstGeom>
        </p:spPr>
      </p:pic>
    </p:spTree>
    <p:extLst>
      <p:ext uri="{BB962C8B-B14F-4D97-AF65-F5344CB8AC3E}">
        <p14:creationId xmlns:p14="http://schemas.microsoft.com/office/powerpoint/2010/main" val="37555590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Preview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Endpoint service is constantly being updated to include new feature enhancements and capabilities.</a:t>
            </a:r>
          </a:p>
          <a:p>
            <a:pPr>
              <a:lnSpc>
                <a:spcPct val="100000"/>
              </a:lnSpc>
              <a:spcAft>
                <a:spcPts val="1000"/>
              </a:spcAft>
            </a:pPr>
            <a:endParaRPr lang="en-US" sz="1800" dirty="0"/>
          </a:p>
          <a:p>
            <a:pPr>
              <a:lnSpc>
                <a:spcPct val="100000"/>
              </a:lnSpc>
              <a:spcAft>
                <a:spcPts val="1000"/>
              </a:spcAft>
            </a:pPr>
            <a:r>
              <a:rPr lang="en-US" sz="1800" dirty="0"/>
              <a:t>Learn about new features in the Defender for Endpoint preview release and be among the first to try upcoming features by turning on the preview experience.</a:t>
            </a:r>
          </a:p>
          <a:p>
            <a:pPr>
              <a:lnSpc>
                <a:spcPct val="100000"/>
              </a:lnSpc>
              <a:spcAft>
                <a:spcPts val="1000"/>
              </a:spcAft>
            </a:pPr>
            <a:endParaRPr lang="en-US" sz="1800" dirty="0"/>
          </a:p>
          <a:p>
            <a:pPr>
              <a:lnSpc>
                <a:spcPct val="100000"/>
              </a:lnSpc>
              <a:spcAft>
                <a:spcPts val="1000"/>
              </a:spcAft>
            </a:pPr>
            <a:r>
              <a:rPr lang="en-US" sz="1800" dirty="0"/>
              <a:t>Turn on the preview experience setting to be among the first to try upcoming features.</a:t>
            </a:r>
          </a:p>
          <a:p>
            <a:pPr>
              <a:lnSpc>
                <a:spcPct val="100000"/>
              </a:lnSpc>
              <a:spcAft>
                <a:spcPts val="1000"/>
              </a:spcAft>
            </a:pPr>
            <a:endParaRPr lang="en-US" sz="1800" dirty="0"/>
          </a:p>
          <a:p>
            <a:r>
              <a:rPr lang="en-US" sz="1800" dirty="0"/>
              <a:t>https://docs.microsoft.com/en-us/microsoft-365/security/defender-endpoint/preview?view=o365-worldwide#preview-features</a:t>
            </a:r>
          </a:p>
          <a:p>
            <a:endParaRPr lang="en-US" sz="1800" b="1" dirty="0"/>
          </a:p>
        </p:txBody>
      </p:sp>
    </p:spTree>
    <p:extLst>
      <p:ext uri="{BB962C8B-B14F-4D97-AF65-F5344CB8AC3E}">
        <p14:creationId xmlns:p14="http://schemas.microsoft.com/office/powerpoint/2010/main" val="385826812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Threat Experts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Threat Experts is a managed threat hunting service that provides expert level monitoring and analysis for critical threats facing their organization. </a:t>
            </a:r>
          </a:p>
          <a:p>
            <a:pPr>
              <a:lnSpc>
                <a:spcPct val="100000"/>
              </a:lnSpc>
              <a:spcAft>
                <a:spcPts val="1000"/>
              </a:spcAft>
            </a:pPr>
            <a:r>
              <a:rPr lang="en-US" sz="1800" dirty="0"/>
              <a:t>You can partner with Microsoft Threat Experts who can be engaged directly from within the Microsoft Defender Security Center for timely and accurate response. </a:t>
            </a:r>
          </a:p>
          <a:p>
            <a:pPr>
              <a:lnSpc>
                <a:spcPct val="100000"/>
              </a:lnSpc>
              <a:spcAft>
                <a:spcPts val="1000"/>
              </a:spcAft>
            </a:pPr>
            <a:r>
              <a:rPr lang="en-US" sz="1800" dirty="0"/>
              <a:t>Experts provide insights to better understand complex threats, targeted attack notifications that you get, or if you need more information about the alerts, a potentially compromised device, or a threat intelligence context that you see on your portal dashboard.</a:t>
            </a:r>
          </a:p>
          <a:p>
            <a:pPr>
              <a:lnSpc>
                <a:spcPct val="100000"/>
              </a:lnSpc>
              <a:spcAft>
                <a:spcPts val="1000"/>
              </a:spcAft>
            </a:pPr>
            <a:endParaRPr lang="en-US" sz="1800" dirty="0"/>
          </a:p>
          <a:p>
            <a:pPr>
              <a:lnSpc>
                <a:spcPct val="100000"/>
              </a:lnSpc>
              <a:spcAft>
                <a:spcPts val="1000"/>
              </a:spcAft>
            </a:pPr>
            <a:r>
              <a:rPr lang="en-US" sz="1800" dirty="0"/>
              <a:t>Customers must apply for program.  Eligibility requirements available from the Microsoft Technical Service provider.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pic>
        <p:nvPicPr>
          <p:cNvPr id="2050" name="Picture 2" descr="Image of Microsoft Threat Experts settings">
            <a:extLst>
              <a:ext uri="{FF2B5EF4-FFF2-40B4-BE49-F238E27FC236}">
                <a16:creationId xmlns:a16="http://schemas.microsoft.com/office/drawing/2014/main" id="{25FEBDCA-3356-4E83-A81B-DE66016F8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4" y="4790825"/>
            <a:ext cx="7905750"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419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77241" cy="758022"/>
          </a:xfrm>
        </p:spPr>
        <p:txBody>
          <a:bodyPr/>
          <a:lstStyle/>
          <a:p>
            <a:r>
              <a:rPr lang="en-US" dirty="0"/>
              <a:t>Microsoft Threat Experts – Targeted Attack Notification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Targeted attack notification provides proactive hunting for the most important threats to your network, including human adversary intrusions, hands-on-keyboard attacks, or advanced attacks like cyber-espionage. </a:t>
            </a:r>
          </a:p>
          <a:p>
            <a:pPr>
              <a:lnSpc>
                <a:spcPct val="100000"/>
              </a:lnSpc>
              <a:spcAft>
                <a:spcPts val="1000"/>
              </a:spcAft>
            </a:pPr>
            <a:endParaRPr lang="en-US" sz="1800" dirty="0"/>
          </a:p>
          <a:p>
            <a:pPr>
              <a:lnSpc>
                <a:spcPct val="100000"/>
              </a:lnSpc>
              <a:spcAft>
                <a:spcPts val="1000"/>
              </a:spcAft>
            </a:pPr>
            <a:r>
              <a:rPr lang="en-US" sz="1800" dirty="0"/>
              <a:t>Service includes:</a:t>
            </a:r>
          </a:p>
          <a:p>
            <a:pPr>
              <a:lnSpc>
                <a:spcPct val="100000"/>
              </a:lnSpc>
              <a:spcAft>
                <a:spcPts val="1000"/>
              </a:spcAft>
            </a:pPr>
            <a:r>
              <a:rPr lang="en-US" sz="1800" dirty="0"/>
              <a:t>    Threat monitoring and analysis, reducing dwell time and risk to the business</a:t>
            </a:r>
          </a:p>
          <a:p>
            <a:pPr>
              <a:lnSpc>
                <a:spcPct val="100000"/>
              </a:lnSpc>
              <a:spcAft>
                <a:spcPts val="1000"/>
              </a:spcAft>
            </a:pPr>
            <a:r>
              <a:rPr lang="en-US" sz="1800" dirty="0"/>
              <a:t>    Hunter-trained artificial intelligence to discover and prioritize both known and unknown attacks</a:t>
            </a:r>
          </a:p>
          <a:p>
            <a:pPr>
              <a:lnSpc>
                <a:spcPct val="100000"/>
              </a:lnSpc>
              <a:spcAft>
                <a:spcPts val="1000"/>
              </a:spcAft>
            </a:pPr>
            <a:r>
              <a:rPr lang="en-US" sz="1800" dirty="0"/>
              <a:t>    Identifying the most important risks, helping SOCs maximize time and energy</a:t>
            </a:r>
          </a:p>
          <a:p>
            <a:pPr>
              <a:lnSpc>
                <a:spcPct val="100000"/>
              </a:lnSpc>
              <a:spcAft>
                <a:spcPts val="1000"/>
              </a:spcAft>
            </a:pPr>
            <a:r>
              <a:rPr lang="en-US" sz="1800" dirty="0"/>
              <a:t>    Scope of compromise and as much context as can be quickly delivered to enable fast SOC response.</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133175302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77241" cy="758022"/>
          </a:xfrm>
        </p:spPr>
        <p:txBody>
          <a:bodyPr/>
          <a:lstStyle/>
          <a:p>
            <a:r>
              <a:rPr lang="en-US" dirty="0"/>
              <a:t>Microsoft Threat Experts – Experts on Demand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105342" cy="502447"/>
          </a:xfrm>
        </p:spPr>
        <p:txBody>
          <a:bodyPr/>
          <a:lstStyle/>
          <a:p>
            <a:pPr>
              <a:lnSpc>
                <a:spcPct val="100000"/>
              </a:lnSpc>
              <a:spcAft>
                <a:spcPts val="1000"/>
              </a:spcAft>
            </a:pPr>
            <a:r>
              <a:rPr lang="en-US" sz="1800" dirty="0"/>
              <a:t>Customers can engage our security experts directly from within Microsoft Defender Security Center for timely and accurate response. </a:t>
            </a:r>
          </a:p>
          <a:p>
            <a:pPr>
              <a:lnSpc>
                <a:spcPct val="100000"/>
              </a:lnSpc>
              <a:spcAft>
                <a:spcPts val="1000"/>
              </a:spcAft>
            </a:pPr>
            <a:r>
              <a:rPr lang="en-US" sz="1800" dirty="0"/>
              <a:t>Experts provide insights needed to better understand the complex threats affecting your organization, from alert inquiries, potentially compromised devices, root cause of a suspicious network connection, to additional threat intelligence regarding ongoing advanced persistent threat campaigns. </a:t>
            </a:r>
          </a:p>
          <a:p>
            <a:pPr>
              <a:lnSpc>
                <a:spcPct val="100000"/>
              </a:lnSpc>
              <a:spcAft>
                <a:spcPts val="1000"/>
              </a:spcAft>
            </a:pPr>
            <a:endParaRPr lang="en-US" sz="1800" dirty="0"/>
          </a:p>
          <a:p>
            <a:pPr>
              <a:lnSpc>
                <a:spcPct val="100000"/>
              </a:lnSpc>
              <a:spcAft>
                <a:spcPts val="1000"/>
              </a:spcAft>
            </a:pPr>
            <a:r>
              <a:rPr lang="en-US" sz="1800" dirty="0"/>
              <a:t>With this capability, you can:</a:t>
            </a:r>
          </a:p>
          <a:p>
            <a:pPr>
              <a:lnSpc>
                <a:spcPct val="100000"/>
              </a:lnSpc>
              <a:spcAft>
                <a:spcPts val="1000"/>
              </a:spcAft>
            </a:pPr>
            <a:r>
              <a:rPr lang="en-US" sz="1800" dirty="0"/>
              <a:t>    Get additional clarification on alerts including root cause or scope of the incident</a:t>
            </a:r>
          </a:p>
          <a:p>
            <a:pPr>
              <a:lnSpc>
                <a:spcPct val="100000"/>
              </a:lnSpc>
              <a:spcAft>
                <a:spcPts val="1000"/>
              </a:spcAft>
            </a:pPr>
            <a:r>
              <a:rPr lang="en-US" sz="1800" dirty="0"/>
              <a:t>    Gain clarity into suspicious device behavior and next steps if faced with an advanced attacker</a:t>
            </a:r>
          </a:p>
          <a:p>
            <a:pPr>
              <a:lnSpc>
                <a:spcPct val="100000"/>
              </a:lnSpc>
              <a:spcAft>
                <a:spcPts val="1000"/>
              </a:spcAft>
            </a:pPr>
            <a:r>
              <a:rPr lang="en-US" sz="1800" dirty="0"/>
              <a:t>    Determine risk and protection regarding threat actors, campaigns, or emerging attacker techniques</a:t>
            </a:r>
          </a:p>
        </p:txBody>
      </p:sp>
      <p:pic>
        <p:nvPicPr>
          <p:cNvPr id="6146" name="Picture 2" descr="Image of Microsoft Threat Experts Experts on Demand full subscription screen">
            <a:extLst>
              <a:ext uri="{FF2B5EF4-FFF2-40B4-BE49-F238E27FC236}">
                <a16:creationId xmlns:a16="http://schemas.microsoft.com/office/drawing/2014/main" id="{9DC57E30-6B03-4A1A-B109-BFCC211E7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6558" y="1112921"/>
            <a:ext cx="2902819" cy="5089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78938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Microsoft Defender APIs</a:t>
            </a:r>
          </a:p>
        </p:txBody>
      </p:sp>
    </p:spTree>
    <p:extLst>
      <p:ext uri="{BB962C8B-B14F-4D97-AF65-F5344CB8AC3E}">
        <p14:creationId xmlns:p14="http://schemas.microsoft.com/office/powerpoint/2010/main" val="384496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Defender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Microsoft Defender for Endpoint solution is built on top of an integration-ready platform.</a:t>
            </a:r>
          </a:p>
          <a:p>
            <a:pPr>
              <a:lnSpc>
                <a:spcPct val="100000"/>
              </a:lnSpc>
              <a:spcAft>
                <a:spcPts val="1000"/>
              </a:spcAft>
            </a:pPr>
            <a:endParaRPr lang="en-US" sz="1800" dirty="0"/>
          </a:p>
          <a:p>
            <a:pPr>
              <a:lnSpc>
                <a:spcPct val="100000"/>
              </a:lnSpc>
              <a:spcAft>
                <a:spcPts val="1000"/>
              </a:spcAft>
            </a:pPr>
            <a:r>
              <a:rPr lang="en-US" sz="1800" dirty="0"/>
              <a:t>Defender for Endpoint exposes much of its data and actions through a set of programmatic APIs. Those APIs will enable you to automate workflows and innovate based on Defender for Endpoint capabilities.</a:t>
            </a:r>
          </a:p>
          <a:p>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AD7562D4-13AA-458B-95F0-CC4C44869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493" y="2993024"/>
            <a:ext cx="10356639" cy="2966533"/>
          </a:xfrm>
          <a:prstGeom prst="rect">
            <a:avLst/>
          </a:prstGeom>
        </p:spPr>
      </p:pic>
    </p:spTree>
    <p:extLst>
      <p:ext uri="{BB962C8B-B14F-4D97-AF65-F5344CB8AC3E}">
        <p14:creationId xmlns:p14="http://schemas.microsoft.com/office/powerpoint/2010/main" val="41182525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 </a:t>
            </a:r>
            <a:r>
              <a:rPr lang="en-US" dirty="0" err="1"/>
              <a:t>Net</a:t>
            </a:r>
            <a:r>
              <a:rPr lang="en-US" dirty="0"/>
              <a:t>: Consistent 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Industry-leading protection</a:t>
            </a:r>
            <a:r>
              <a:rPr lang="en-US" sz="1800" dirty="0"/>
              <a:t>: Microsoft’s industry-leading capabilities quickly identified suspicious activity and offered real-time containment to rapidly stop the attack.</a:t>
            </a:r>
          </a:p>
          <a:p>
            <a:pPr>
              <a:lnSpc>
                <a:spcPct val="100000"/>
              </a:lnSpc>
              <a:spcAft>
                <a:spcPts val="1000"/>
              </a:spcAft>
            </a:pPr>
            <a:r>
              <a:rPr lang="en-US" sz="1800" b="1" dirty="0"/>
              <a:t>Superior detection and protection on Linux</a:t>
            </a:r>
            <a:r>
              <a:rPr lang="en-US" sz="1800" dirty="0"/>
              <a:t>: Microsoft Defender for Endpoint blocked everything on Linux, providing exceptional detection, protection, and visibility that comprehensively captured Linux file server activity.</a:t>
            </a:r>
          </a:p>
          <a:p>
            <a:pPr>
              <a:lnSpc>
                <a:spcPct val="100000"/>
              </a:lnSpc>
              <a:spcAft>
                <a:spcPts val="1000"/>
              </a:spcAft>
            </a:pPr>
            <a:r>
              <a:rPr lang="en-US" sz="1800" b="1" dirty="0"/>
              <a:t>Excellent detection and visibility across the attack chain</a:t>
            </a:r>
            <a:r>
              <a:rPr lang="en-US" sz="1800" dirty="0"/>
              <a:t>: Our world-class SecOps experience and Microsoft 365 Defender capabilities showed the full attack story across domains and quickly correlated all activity down to two incidents.</a:t>
            </a:r>
          </a:p>
        </p:txBody>
      </p:sp>
      <p:pic>
        <p:nvPicPr>
          <p:cNvPr id="1026" name="Picture 2" descr="Three circular icon graphics depicting that Microsoft offers industry-leading protection, superior detection and protection on Linux, and excellent detection and visibility across the attach chain.">
            <a:extLst>
              <a:ext uri="{FF2B5EF4-FFF2-40B4-BE49-F238E27FC236}">
                <a16:creationId xmlns:a16="http://schemas.microsoft.com/office/drawing/2014/main" id="{AF22A2C3-241D-41DF-BD11-00E91E6C1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9287" y="3983885"/>
            <a:ext cx="5941577" cy="213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2572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Authentication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781869" cy="502447"/>
          </a:xfrm>
        </p:spPr>
        <p:txBody>
          <a:bodyPr/>
          <a:lstStyle/>
          <a:p>
            <a:pPr>
              <a:lnSpc>
                <a:spcPct val="100000"/>
              </a:lnSpc>
              <a:spcAft>
                <a:spcPts val="1000"/>
              </a:spcAft>
            </a:pPr>
            <a:r>
              <a:rPr lang="en-US" sz="1800" dirty="0"/>
              <a:t>Integrated with Azure AD (Application and User Context)</a:t>
            </a:r>
          </a:p>
          <a:p>
            <a:pPr>
              <a:lnSpc>
                <a:spcPct val="100000"/>
              </a:lnSpc>
              <a:spcAft>
                <a:spcPts val="1000"/>
              </a:spcAft>
            </a:pPr>
            <a:endParaRPr lang="en-US" sz="1800" dirty="0"/>
          </a:p>
          <a:p>
            <a:pPr>
              <a:lnSpc>
                <a:spcPct val="100000"/>
              </a:lnSpc>
              <a:spcAft>
                <a:spcPts val="1000"/>
              </a:spcAft>
            </a:pPr>
            <a:r>
              <a:rPr lang="en-US" sz="1800" dirty="0"/>
              <a:t>Create an AAD Web-Application.</a:t>
            </a:r>
          </a:p>
          <a:p>
            <a:pPr>
              <a:lnSpc>
                <a:spcPct val="100000"/>
              </a:lnSpc>
              <a:spcAft>
                <a:spcPts val="1000"/>
              </a:spcAft>
            </a:pPr>
            <a:r>
              <a:rPr lang="en-US" sz="1800" dirty="0"/>
              <a:t>Assign the desired permission to the application, for example, 'Read Alerts', 'Isolate Machines'.</a:t>
            </a:r>
          </a:p>
          <a:p>
            <a:pPr>
              <a:lnSpc>
                <a:spcPct val="100000"/>
              </a:lnSpc>
              <a:spcAft>
                <a:spcPts val="1000"/>
              </a:spcAft>
            </a:pPr>
            <a:r>
              <a:rPr lang="en-US" sz="1800" dirty="0"/>
              <a:t>Create a key for this Application.</a:t>
            </a:r>
          </a:p>
          <a:p>
            <a:pPr>
              <a:lnSpc>
                <a:spcPct val="100000"/>
              </a:lnSpc>
              <a:spcAft>
                <a:spcPts val="1000"/>
              </a:spcAft>
            </a:pPr>
            <a:r>
              <a:rPr lang="en-US" sz="1800" dirty="0"/>
              <a:t>Get token using the application with its key.</a:t>
            </a:r>
          </a:p>
          <a:p>
            <a:pPr>
              <a:lnSpc>
                <a:spcPct val="100000"/>
              </a:lnSpc>
              <a:spcAft>
                <a:spcPts val="1000"/>
              </a:spcAft>
            </a:pPr>
            <a:r>
              <a:rPr lang="en-US" sz="1800" dirty="0"/>
              <a:t>Use the token to access the Microsoft Defender for Endpoint API</a:t>
            </a:r>
          </a:p>
          <a:p>
            <a:pPr>
              <a:lnSpc>
                <a:spcPct val="100000"/>
              </a:lnSpc>
              <a:spcAft>
                <a:spcPts val="1000"/>
              </a:spcAft>
            </a:pPr>
            <a:endParaRPr lang="en-US" sz="1800" dirty="0"/>
          </a:p>
          <a:p>
            <a:pPr>
              <a:lnSpc>
                <a:spcPct val="100000"/>
              </a:lnSpc>
              <a:spcAft>
                <a:spcPts val="1000"/>
              </a:spcAft>
            </a:pPr>
            <a:endParaRPr lang="en-US" sz="1800" dirty="0"/>
          </a:p>
          <a:p>
            <a:pPr>
              <a:lnSpc>
                <a:spcPct val="100000"/>
              </a:lnSpc>
              <a:spcAft>
                <a:spcPts val="1000"/>
              </a:spcAft>
            </a:pPr>
            <a:endParaRPr lang="en-US" sz="1800" b="1" dirty="0"/>
          </a:p>
        </p:txBody>
      </p:sp>
      <p:pic>
        <p:nvPicPr>
          <p:cNvPr id="5" name="Picture 4" descr="Graphical user interface, text&#10;&#10;Description automatically generated with medium confidence">
            <a:extLst>
              <a:ext uri="{FF2B5EF4-FFF2-40B4-BE49-F238E27FC236}">
                <a16:creationId xmlns:a16="http://schemas.microsoft.com/office/drawing/2014/main" id="{16D7918A-179B-41E8-8DD9-250F218D3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325" y="585788"/>
            <a:ext cx="4047826" cy="5775158"/>
          </a:xfrm>
          <a:prstGeom prst="rect">
            <a:avLst/>
          </a:prstGeom>
        </p:spPr>
      </p:pic>
    </p:spTree>
    <p:extLst>
      <p:ext uri="{BB962C8B-B14F-4D97-AF65-F5344CB8AC3E}">
        <p14:creationId xmlns:p14="http://schemas.microsoft.com/office/powerpoint/2010/main" val="419026712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Versioning / Endpoints /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API supports versioning. Current version is V1.0.</a:t>
            </a:r>
          </a:p>
          <a:p>
            <a:pPr>
              <a:lnSpc>
                <a:spcPct val="100000"/>
              </a:lnSpc>
              <a:spcAft>
                <a:spcPts val="1000"/>
              </a:spcAft>
            </a:pPr>
            <a:endParaRPr lang="en-US" sz="1800" dirty="0"/>
          </a:p>
          <a:p>
            <a:pPr>
              <a:lnSpc>
                <a:spcPct val="100000"/>
              </a:lnSpc>
              <a:spcAft>
                <a:spcPts val="1000"/>
              </a:spcAft>
            </a:pPr>
            <a:r>
              <a:rPr lang="en-US" sz="1800" dirty="0"/>
              <a:t>To use a specific version, use this format: https://api.securitycenter.microsoft.com/api/{Version}. For example: https://api.securitycenter.microsoft.com/api/v1.0/alerts</a:t>
            </a:r>
          </a:p>
          <a:p>
            <a:pPr>
              <a:lnSpc>
                <a:spcPct val="100000"/>
              </a:lnSpc>
              <a:spcAft>
                <a:spcPts val="1000"/>
              </a:spcAft>
            </a:pPr>
            <a:endParaRPr lang="en-US" sz="1800" dirty="0"/>
          </a:p>
          <a:p>
            <a:pPr>
              <a:lnSpc>
                <a:spcPct val="100000"/>
              </a:lnSpc>
              <a:spcAft>
                <a:spcPts val="1000"/>
              </a:spcAft>
            </a:pPr>
            <a:r>
              <a:rPr lang="en-US" sz="1800" dirty="0"/>
              <a:t>If you don't specify any version (e.g. https://api.securitycenter.microsoft.com/api/alerts ) you will get to the latest version.</a:t>
            </a:r>
          </a:p>
          <a:p>
            <a:pPr>
              <a:lnSpc>
                <a:spcPct val="100000"/>
              </a:lnSpc>
              <a:spcAft>
                <a:spcPts val="1000"/>
              </a:spcAft>
            </a:pPr>
            <a:endParaRPr lang="en-US" sz="1800" dirty="0"/>
          </a:p>
          <a:p>
            <a:pPr>
              <a:lnSpc>
                <a:spcPct val="100000"/>
              </a:lnSpc>
              <a:spcAft>
                <a:spcPts val="1000"/>
              </a:spcAft>
            </a:pPr>
            <a:r>
              <a:rPr lang="en-US" sz="1800" dirty="0"/>
              <a:t>100 calls / 60 seconds</a:t>
            </a:r>
            <a:endParaRPr lang="en-US" sz="1800" b="1" dirty="0"/>
          </a:p>
          <a:p>
            <a:pPr>
              <a:lnSpc>
                <a:spcPct val="100000"/>
              </a:lnSpc>
              <a:spcAft>
                <a:spcPts val="1000"/>
              </a:spcAft>
            </a:pPr>
            <a:endParaRPr lang="en-US" sz="1800" dirty="0"/>
          </a:p>
          <a:p>
            <a:pPr>
              <a:lnSpc>
                <a:spcPct val="100000"/>
              </a:lnSpc>
              <a:spcAft>
                <a:spcPts val="1000"/>
              </a:spcAft>
            </a:pPr>
            <a:r>
              <a:rPr lang="en-US" sz="1800" dirty="0"/>
              <a:t>For better performance, you can use server closer to your geo location:</a:t>
            </a:r>
          </a:p>
          <a:p>
            <a:pPr>
              <a:lnSpc>
                <a:spcPct val="100000"/>
              </a:lnSpc>
              <a:spcAft>
                <a:spcPts val="1000"/>
              </a:spcAft>
            </a:pPr>
            <a:r>
              <a:rPr lang="en-US" sz="1800" dirty="0"/>
              <a:t>	api-us.securitycenter.microsoft.com</a:t>
            </a:r>
          </a:p>
          <a:p>
            <a:pPr>
              <a:lnSpc>
                <a:spcPct val="100000"/>
              </a:lnSpc>
              <a:spcAft>
                <a:spcPts val="1000"/>
              </a:spcAft>
            </a:pPr>
            <a:r>
              <a:rPr lang="en-US" sz="1800" dirty="0"/>
              <a:t>	api-eu.securitycenter.microsoft.com</a:t>
            </a:r>
          </a:p>
          <a:p>
            <a:pPr>
              <a:lnSpc>
                <a:spcPct val="100000"/>
              </a:lnSpc>
              <a:spcAft>
                <a:spcPts val="1000"/>
              </a:spcAft>
            </a:pPr>
            <a:r>
              <a:rPr lang="en-US" sz="1800" dirty="0"/>
              <a:t>	api-uk.securitycenter.microsoft.com</a:t>
            </a:r>
          </a:p>
        </p:txBody>
      </p:sp>
    </p:spTree>
    <p:extLst>
      <p:ext uri="{BB962C8B-B14F-4D97-AF65-F5344CB8AC3E}">
        <p14:creationId xmlns:p14="http://schemas.microsoft.com/office/powerpoint/2010/main" val="203140137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Typically, 100 calls / 60 seconds</a:t>
            </a:r>
            <a:br>
              <a:rPr lang="en-US" sz="1800" dirty="0"/>
            </a:br>
            <a:endParaRPr lang="en-US" sz="1800" dirty="0"/>
          </a:p>
          <a:p>
            <a:pPr>
              <a:lnSpc>
                <a:spcPct val="100000"/>
              </a:lnSpc>
              <a:spcAft>
                <a:spcPts val="1000"/>
              </a:spcAft>
            </a:pPr>
            <a:r>
              <a:rPr lang="en-US" sz="1800" dirty="0"/>
              <a:t>429 response will represent reaching quota limit either by number of requests or by CPU. Read response body to understand what limit has been reached</a:t>
            </a:r>
          </a:p>
          <a:p>
            <a:pPr>
              <a:lnSpc>
                <a:spcPct val="100000"/>
              </a:lnSpc>
              <a:spcAft>
                <a:spcPts val="1000"/>
              </a:spcAft>
            </a:pPr>
            <a:endParaRPr lang="en-US" sz="1800" b="1" dirty="0"/>
          </a:p>
          <a:p>
            <a:pPr>
              <a:lnSpc>
                <a:spcPct val="100000"/>
              </a:lnSpc>
              <a:spcAft>
                <a:spcPts val="1000"/>
              </a:spcAft>
            </a:pPr>
            <a:r>
              <a:rPr lang="en-US" sz="1800" dirty="0"/>
              <a:t>Query API:</a:t>
            </a:r>
          </a:p>
          <a:p>
            <a:pPr>
              <a:lnSpc>
                <a:spcPct val="100000"/>
              </a:lnSpc>
              <a:spcAft>
                <a:spcPts val="1000"/>
              </a:spcAft>
            </a:pPr>
            <a:r>
              <a:rPr lang="en-US" sz="1800" dirty="0"/>
              <a:t>You can only run a query on data from the last 30 days.</a:t>
            </a:r>
          </a:p>
          <a:p>
            <a:pPr>
              <a:lnSpc>
                <a:spcPct val="100000"/>
              </a:lnSpc>
              <a:spcAft>
                <a:spcPts val="1000"/>
              </a:spcAft>
            </a:pPr>
            <a:r>
              <a:rPr lang="en-US" sz="1800" dirty="0"/>
              <a:t>The results will include a maximum of 100,000 rows.</a:t>
            </a:r>
          </a:p>
          <a:p>
            <a:pPr>
              <a:lnSpc>
                <a:spcPct val="100000"/>
              </a:lnSpc>
              <a:spcAft>
                <a:spcPts val="1000"/>
              </a:spcAft>
            </a:pPr>
            <a:r>
              <a:rPr lang="en-US" sz="1800" dirty="0"/>
              <a:t>The number of executions is limited per tenant:</a:t>
            </a:r>
          </a:p>
          <a:p>
            <a:pPr>
              <a:lnSpc>
                <a:spcPct val="100000"/>
              </a:lnSpc>
              <a:spcAft>
                <a:spcPts val="1000"/>
              </a:spcAft>
            </a:pPr>
            <a:r>
              <a:rPr lang="en-US" sz="1800" dirty="0"/>
              <a:t>API calls: Up to 45 calls per minute, up to 1500 calls per hour.</a:t>
            </a:r>
          </a:p>
          <a:p>
            <a:pPr>
              <a:lnSpc>
                <a:spcPct val="100000"/>
              </a:lnSpc>
              <a:spcAft>
                <a:spcPts val="1000"/>
              </a:spcAft>
            </a:pPr>
            <a:r>
              <a:rPr lang="en-US" sz="1800" dirty="0"/>
              <a:t>Execution time: 10 minutes of running time every hour and 3 hours of running time a day.</a:t>
            </a:r>
          </a:p>
          <a:p>
            <a:pPr>
              <a:lnSpc>
                <a:spcPct val="100000"/>
              </a:lnSpc>
              <a:spcAft>
                <a:spcPts val="1000"/>
              </a:spcAft>
            </a:pPr>
            <a:r>
              <a:rPr lang="en-US" sz="1800" dirty="0"/>
              <a:t>The max execution time of a single request is 10 minutes.</a:t>
            </a:r>
          </a:p>
          <a:p>
            <a:pPr>
              <a:lnSpc>
                <a:spcPct val="100000"/>
              </a:lnSpc>
              <a:spcAft>
                <a:spcPts val="1000"/>
              </a:spcAft>
            </a:pPr>
            <a:endParaRPr lang="en-US" sz="1800" b="1" dirty="0"/>
          </a:p>
          <a:p>
            <a:pPr>
              <a:lnSpc>
                <a:spcPct val="100000"/>
              </a:lnSpc>
              <a:spcAft>
                <a:spcPts val="1000"/>
              </a:spcAft>
            </a:pPr>
            <a:endParaRPr lang="en-US" sz="1800" dirty="0"/>
          </a:p>
        </p:txBody>
      </p:sp>
    </p:spTree>
    <p:extLst>
      <p:ext uri="{BB962C8B-B14F-4D97-AF65-F5344CB8AC3E}">
        <p14:creationId xmlns:p14="http://schemas.microsoft.com/office/powerpoint/2010/main" val="241338082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API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API explorer to test Microsoft </a:t>
            </a:r>
            <a:br>
              <a:rPr lang="en-US" sz="1800" dirty="0"/>
            </a:br>
            <a:r>
              <a:rPr lang="en-US" sz="1800" dirty="0"/>
              <a:t>Defender for Endpoint capabilities. </a:t>
            </a:r>
          </a:p>
          <a:p>
            <a:pPr>
              <a:lnSpc>
                <a:spcPct val="100000"/>
              </a:lnSpc>
              <a:spcAft>
                <a:spcPts val="1000"/>
              </a:spcAft>
            </a:pPr>
            <a:endParaRPr lang="en-US" sz="1800" dirty="0"/>
          </a:p>
          <a:p>
            <a:pPr>
              <a:lnSpc>
                <a:spcPct val="100000"/>
              </a:lnSpc>
              <a:spcAft>
                <a:spcPts val="1000"/>
              </a:spcAft>
            </a:pPr>
            <a:r>
              <a:rPr lang="en-US" sz="1800" dirty="0"/>
              <a:t>Choose from several pre-built queries </a:t>
            </a:r>
            <a:br>
              <a:rPr lang="en-US" sz="1800" dirty="0"/>
            </a:br>
            <a:r>
              <a:rPr lang="en-US" sz="1800" dirty="0"/>
              <a:t>to gain understanding of what is </a:t>
            </a:r>
            <a:br>
              <a:rPr lang="en-US" sz="1800" dirty="0"/>
            </a:br>
            <a:r>
              <a:rPr lang="en-US" sz="1800" dirty="0"/>
              <a:t>possible.</a:t>
            </a:r>
          </a:p>
          <a:p>
            <a:endParaRPr lang="en-US" sz="1800" b="1" dirty="0"/>
          </a:p>
        </p:txBody>
      </p:sp>
      <p:pic>
        <p:nvPicPr>
          <p:cNvPr id="4" name="Picture 3">
            <a:extLst>
              <a:ext uri="{FF2B5EF4-FFF2-40B4-BE49-F238E27FC236}">
                <a16:creationId xmlns:a16="http://schemas.microsoft.com/office/drawing/2014/main" id="{5B27DB3A-5170-4587-8733-CCDFB8DC7181}"/>
              </a:ext>
            </a:extLst>
          </p:cNvPr>
          <p:cNvPicPr>
            <a:picLocks noChangeAspect="1"/>
          </p:cNvPicPr>
          <p:nvPr/>
        </p:nvPicPr>
        <p:blipFill>
          <a:blip r:embed="rId3"/>
          <a:stretch>
            <a:fillRect/>
          </a:stretch>
        </p:blipFill>
        <p:spPr>
          <a:xfrm>
            <a:off x="4485780" y="925201"/>
            <a:ext cx="6715187" cy="4831910"/>
          </a:xfrm>
          <a:prstGeom prst="rect">
            <a:avLst/>
          </a:prstGeom>
        </p:spPr>
      </p:pic>
    </p:spTree>
    <p:extLst>
      <p:ext uri="{BB962C8B-B14F-4D97-AF65-F5344CB8AC3E}">
        <p14:creationId xmlns:p14="http://schemas.microsoft.com/office/powerpoint/2010/main" val="316365583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Don’t go too fast, use Audit Only when making changes.</a:t>
            </a:r>
          </a:p>
          <a:p>
            <a:pPr>
              <a:lnSpc>
                <a:spcPct val="100000"/>
              </a:lnSpc>
              <a:spcAft>
                <a:spcPts val="1000"/>
              </a:spcAft>
            </a:pPr>
            <a:r>
              <a:rPr lang="en-US" sz="1800" dirty="0"/>
              <a:t>Collect data and feedback on potential changes.</a:t>
            </a:r>
          </a:p>
          <a:p>
            <a:pPr>
              <a:lnSpc>
                <a:spcPct val="100000"/>
              </a:lnSpc>
              <a:spcAft>
                <a:spcPts val="1000"/>
              </a:spcAft>
            </a:pPr>
            <a:r>
              <a:rPr lang="en-US" sz="1800" dirty="0"/>
              <a:t>Plan changes in phases, implement in phases.</a:t>
            </a:r>
          </a:p>
          <a:p>
            <a:pPr>
              <a:lnSpc>
                <a:spcPct val="100000"/>
              </a:lnSpc>
              <a:spcAft>
                <a:spcPts val="1000"/>
              </a:spcAft>
            </a:pPr>
            <a:r>
              <a:rPr lang="en-US" sz="1800" dirty="0"/>
              <a:t>Be careful with adding exclusions, audit and review them periodically.</a:t>
            </a:r>
          </a:p>
          <a:p>
            <a:pPr>
              <a:lnSpc>
                <a:spcPct val="100000"/>
              </a:lnSpc>
              <a:spcAft>
                <a:spcPts val="1000"/>
              </a:spcAft>
            </a:pPr>
            <a:r>
              <a:rPr lang="en-US" sz="1800" dirty="0"/>
              <a:t>Antivirus exclusions do not map to Microsoft Defender for Endpoint exclusions.</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Portal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Microsoft Defender Portal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4" name="Table 46">
            <a:extLst>
              <a:ext uri="{FF2B5EF4-FFF2-40B4-BE49-F238E27FC236}">
                <a16:creationId xmlns:a16="http://schemas.microsoft.com/office/drawing/2014/main" id="{26BDE1AF-4956-4608-A1C2-ED9279C60079}"/>
              </a:ext>
            </a:extLst>
          </p:cNvPr>
          <p:cNvGraphicFramePr>
            <a:graphicFrameLocks noGrp="1"/>
          </p:cNvGraphicFramePr>
          <p:nvPr>
            <p:extLst>
              <p:ext uri="{D42A27DB-BD31-4B8C-83A1-F6EECF244321}">
                <p14:modId xmlns:p14="http://schemas.microsoft.com/office/powerpoint/2010/main" val="636188030"/>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Microsoft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Microsoft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Microsoft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Microsoft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2517216526"/>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Microsoft Defender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a:t>
                      </a:r>
                      <a:r>
                        <a:rPr lang="en-US" sz="1000" b="0" i="0" u="none" strike="noStrike" kern="1200" dirty="0" err="1">
                          <a:solidFill>
                            <a:schemeClr val="tx1"/>
                          </a:solidFill>
                          <a:effectLst/>
                          <a:latin typeface="+mn-lt"/>
                          <a:ea typeface="Calibri" panose="020F0502020204030204" pitchFamily="34" charset="0"/>
                          <a:cs typeface="Times New Roman" panose="02020603050405020304" pitchFamily="18" charset="0"/>
                        </a:rPr>
                        <a:t>EndPoint</a:t>
                      </a: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12:00-1:00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Portal</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298850" y="568479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17557815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Azure Defender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combination of Microsoft Defender Endpoint protection, plus Azure Defender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148" y="4519188"/>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370" y="4481722"/>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328" y="4577833"/>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4802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20939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Microsoft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Microsoft Defender Portal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10728140" y="5925703"/>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21" name="Table 46">
            <a:extLst>
              <a:ext uri="{FF2B5EF4-FFF2-40B4-BE49-F238E27FC236}">
                <a16:creationId xmlns:a16="http://schemas.microsoft.com/office/drawing/2014/main" id="{ED9DDB94-0658-4D1D-B99E-E55051C12C74}"/>
              </a:ext>
            </a:extLst>
          </p:cNvPr>
          <p:cNvGraphicFramePr>
            <a:graphicFrameLocks noGrp="1"/>
          </p:cNvGraphicFramePr>
          <p:nvPr>
            <p:extLst>
              <p:ext uri="{D42A27DB-BD31-4B8C-83A1-F6EECF244321}">
                <p14:modId xmlns:p14="http://schemas.microsoft.com/office/powerpoint/2010/main" val="78086847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Microsoft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Lab: Microsoft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Microsoft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Microsoft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Lab: Microsoft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Microsoft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364870831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19969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Endpoint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Microsoft Defender Antivirus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Portal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Onboarding &amp; Configuration</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191283475"/>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is not 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Azure Defender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0696790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Microsoft Defender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27518248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3760232363"/>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Microsoft Defender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a:t>
                      </a:r>
                      <a:r>
                        <a:rPr lang="en-US" sz="1000" b="0" i="0" u="none" strike="noStrike" dirty="0" err="1">
                          <a:solidFill>
                            <a:schemeClr val="bg1"/>
                          </a:solidFill>
                          <a:effectLst/>
                          <a:latin typeface="+mn-lt"/>
                          <a:ea typeface="Calibri" panose="020F0502020204030204" pitchFamily="34" charset="0"/>
                          <a:cs typeface="Times New Roman" panose="02020603050405020304" pitchFamily="18" charset="0"/>
                        </a:rPr>
                        <a:t>EndPoint</a:t>
                      </a: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Microsoft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Onboarding</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 Microsoft Defender </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027328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Endpoint</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53683772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Microsoft Defender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for </a:t>
                      </a:r>
                      <a:r>
                        <a:rPr lang="en-US" sz="1000" b="0" i="0" u="none" strike="noStrike" dirty="0" err="1">
                          <a:solidFill>
                            <a:schemeClr val="bg1"/>
                          </a:solidFill>
                          <a:effectLst/>
                          <a:latin typeface="+mn-lt"/>
                          <a:ea typeface="Calibri" panose="020F0502020204030204" pitchFamily="34" charset="0"/>
                          <a:cs typeface="Times New Roman" panose="02020603050405020304" pitchFamily="18" charset="0"/>
                        </a:rPr>
                        <a:t>EndPoint</a:t>
                      </a: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Microsoft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10:30-10:45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Onboarding</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 </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Microsoft Defender for Endpoint</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299729" cy="1009330"/>
          </a:xfrm>
        </p:spPr>
        <p:txBody>
          <a:bodyPr/>
          <a:lstStyle/>
          <a:p>
            <a:pPr>
              <a:lnSpc>
                <a:spcPct val="100000"/>
              </a:lnSpc>
              <a:spcAft>
                <a:spcPts val="1000"/>
              </a:spcAft>
            </a:pPr>
            <a:r>
              <a:rPr lang="en-US" sz="1800" dirty="0"/>
              <a:t>Microsoft Defender for Endpoint (also known as Microsoft Defender Advanced Threat Protection) is a holistic, cloud-delivered endpoint security solution that provides advanced attack detections that are near real-time and actionable. </a:t>
            </a:r>
          </a:p>
          <a:p>
            <a:pPr>
              <a:lnSpc>
                <a:spcPct val="100000"/>
              </a:lnSpc>
              <a:spcAft>
                <a:spcPts val="1000"/>
              </a:spcAft>
            </a:pPr>
            <a:r>
              <a:rPr lang="en-US" sz="1800" dirty="0"/>
              <a:t>Security analysts can prioritize alerts effectively, gain visibility into the full scope of a breach, and take response actions to remediate threats.</a:t>
            </a:r>
          </a:p>
          <a:p>
            <a:endParaRPr lang="en-US" sz="1800" b="1" dirty="0"/>
          </a:p>
        </p:txBody>
      </p:sp>
      <p:pic>
        <p:nvPicPr>
          <p:cNvPr id="3074" name="Picture 2" descr="Microsoft-Defender-Infographic">
            <a:extLst>
              <a:ext uri="{FF2B5EF4-FFF2-40B4-BE49-F238E27FC236}">
                <a16:creationId xmlns:a16="http://schemas.microsoft.com/office/drawing/2014/main" id="{F866874D-A255-460C-9191-D61C028A9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737" y="2842836"/>
            <a:ext cx="7628021" cy="321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6059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7" y="222583"/>
            <a:ext cx="6924868" cy="758022"/>
          </a:xfrm>
        </p:spPr>
        <p:txBody>
          <a:bodyPr/>
          <a:lstStyle/>
          <a:p>
            <a:r>
              <a:rPr lang="en-US" dirty="0"/>
              <a:t>Microsoft Defender for Endpoint</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10299729" cy="1009330"/>
          </a:xfrm>
        </p:spPr>
        <p:txBody>
          <a:bodyPr/>
          <a:lstStyle/>
          <a:p>
            <a:pPr>
              <a:lnSpc>
                <a:spcPct val="100000"/>
              </a:lnSpc>
              <a:spcAft>
                <a:spcPts val="1000"/>
              </a:spcAft>
            </a:pPr>
            <a:r>
              <a:rPr lang="en-US" sz="1800" dirty="0"/>
              <a:t>Next Generation Protection Engines</a:t>
            </a:r>
          </a:p>
          <a:p>
            <a:endParaRPr lang="en-US" sz="1800" b="1" dirty="0"/>
          </a:p>
        </p:txBody>
      </p:sp>
      <p:pic>
        <p:nvPicPr>
          <p:cNvPr id="3074" name="Picture 2" descr="Microsoft-Defender-Infographic">
            <a:extLst>
              <a:ext uri="{FF2B5EF4-FFF2-40B4-BE49-F238E27FC236}">
                <a16:creationId xmlns:a16="http://schemas.microsoft.com/office/drawing/2014/main" id="{F866874D-A255-460C-9191-D61C028A9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737" y="2842836"/>
            <a:ext cx="7628021" cy="321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836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Threat &amp; Vulnerability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Component that helps effectively identify, assess, and remediate endpoint weaknesses.  A risk-based approach to the discovery, prioritization, and remediation of endpoint vulnerabilities and misconfigurations.</a:t>
            </a:r>
          </a:p>
          <a:p>
            <a:pPr>
              <a:lnSpc>
                <a:spcPct val="100000"/>
              </a:lnSpc>
              <a:spcAft>
                <a:spcPts val="1000"/>
              </a:spcAft>
            </a:pPr>
            <a:endParaRPr lang="en-US" sz="1800" dirty="0"/>
          </a:p>
          <a:p>
            <a:pPr>
              <a:lnSpc>
                <a:spcPct val="100000"/>
              </a:lnSpc>
              <a:spcAft>
                <a:spcPts val="1000"/>
              </a:spcAft>
            </a:pPr>
            <a:r>
              <a:rPr lang="en-US" sz="1800" dirty="0"/>
              <a:t>Real-time endpoint detection and response (EDR) insights correlated with endpoint vulnerabilities</a:t>
            </a:r>
          </a:p>
          <a:p>
            <a:pPr>
              <a:lnSpc>
                <a:spcPct val="100000"/>
              </a:lnSpc>
              <a:spcAft>
                <a:spcPts val="1000"/>
              </a:spcAft>
            </a:pPr>
            <a:r>
              <a:rPr lang="en-US" sz="1800" dirty="0"/>
              <a:t>Invaluable machine vulnerability context during incident investigations</a:t>
            </a:r>
          </a:p>
          <a:p>
            <a:pPr>
              <a:lnSpc>
                <a:spcPct val="100000"/>
              </a:lnSpc>
              <a:spcAft>
                <a:spcPts val="1000"/>
              </a:spcAft>
            </a:pPr>
            <a:r>
              <a:rPr lang="en-US" sz="1800" dirty="0"/>
              <a:t>Built-in remediation processes through Microsoft Intune and Microsoft System Center Configuration Manager</a:t>
            </a:r>
          </a:p>
          <a:p>
            <a:endParaRPr lang="en-US" sz="1800" b="1" dirty="0"/>
          </a:p>
        </p:txBody>
      </p:sp>
      <p:pic>
        <p:nvPicPr>
          <p:cNvPr id="1026" name="Picture 2" descr="Introducing a risk-based approach to threat and vulnerability management -  Microsoft Tech Community">
            <a:extLst>
              <a:ext uri="{FF2B5EF4-FFF2-40B4-BE49-F238E27FC236}">
                <a16:creationId xmlns:a16="http://schemas.microsoft.com/office/drawing/2014/main" id="{EF7C38C9-5620-423A-AE76-6980E3432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137" y="4000500"/>
            <a:ext cx="3465095" cy="19491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reat &amp; Vulnerability Management">
            <a:extLst>
              <a:ext uri="{FF2B5EF4-FFF2-40B4-BE49-F238E27FC236}">
                <a16:creationId xmlns:a16="http://schemas.microsoft.com/office/drawing/2014/main" id="{8F95828A-0A57-465D-8EBA-8616E6FD8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638" y="282506"/>
            <a:ext cx="628650" cy="63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176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Threat &amp; Vulnerability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endParaRPr lang="en-US" sz="1800" dirty="0"/>
          </a:p>
          <a:p>
            <a:endParaRPr lang="en-US" sz="1800" b="1" dirty="0"/>
          </a:p>
        </p:txBody>
      </p:sp>
      <p:pic>
        <p:nvPicPr>
          <p:cNvPr id="5122" name="Picture 2" descr="thumbnail image 1 of blog post titled &#10; &#10; &#10;  &#10; &#10; &#10; &#10;    &#10;  &#10;   &#10;    &#10;      &#10;       Threat &amp; Vulnerability Management now publicly available!&#10;       &#10;      &#10;     &#10;   &#10;  &#10; &#10;   &#10; &#10; &#10; &#10; &#10; &#10;">
            <a:extLst>
              <a:ext uri="{FF2B5EF4-FFF2-40B4-BE49-F238E27FC236}">
                <a16:creationId xmlns:a16="http://schemas.microsoft.com/office/drawing/2014/main" id="{1C268B47-33C0-4D3C-8665-FC00A232C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60" y="1200268"/>
            <a:ext cx="8930689" cy="506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6853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Attack Surface Reduction (ASR)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Reduce vulnerabilities (attack surfaces) in your applications with intelligent rules that help stop malware.</a:t>
            </a:r>
          </a:p>
          <a:p>
            <a:pPr>
              <a:lnSpc>
                <a:spcPct val="100000"/>
              </a:lnSpc>
              <a:spcAft>
                <a:spcPts val="1000"/>
              </a:spcAft>
            </a:pPr>
            <a:r>
              <a:rPr lang="en-US" sz="1800" dirty="0"/>
              <a:t>Protect and maintain the integrity of a system as it starts and while it's running. Validate system integrity through local and remote attestation. Use container isolation for Microsoft Edge to help guard against malicious websites.</a:t>
            </a:r>
          </a:p>
          <a:p>
            <a:pPr>
              <a:lnSpc>
                <a:spcPct val="100000"/>
              </a:lnSpc>
              <a:spcAft>
                <a:spcPts val="1000"/>
              </a:spcAft>
            </a:pPr>
            <a:r>
              <a:rPr lang="en-US" sz="1800" dirty="0"/>
              <a:t>Use application control so that your applications must earn trust in order to run.</a:t>
            </a:r>
          </a:p>
          <a:p>
            <a:pPr>
              <a:lnSpc>
                <a:spcPct val="100000"/>
              </a:lnSpc>
              <a:spcAft>
                <a:spcPts val="1000"/>
              </a:spcAft>
            </a:pPr>
            <a:r>
              <a:rPr lang="en-US" sz="1800" dirty="0"/>
              <a:t>Help protect operating systems and apps your organization uses from being exploited.</a:t>
            </a:r>
          </a:p>
          <a:p>
            <a:pPr>
              <a:lnSpc>
                <a:spcPct val="100000"/>
              </a:lnSpc>
              <a:spcAft>
                <a:spcPts val="1000"/>
              </a:spcAft>
            </a:pPr>
            <a:r>
              <a:rPr lang="en-US" sz="1800" dirty="0"/>
              <a:t>Extend protection to your network traffic and connectivity on your organization's devices.</a:t>
            </a:r>
          </a:p>
          <a:p>
            <a:pPr>
              <a:lnSpc>
                <a:spcPct val="100000"/>
              </a:lnSpc>
              <a:spcAft>
                <a:spcPts val="1000"/>
              </a:spcAft>
            </a:pPr>
            <a:r>
              <a:rPr lang="en-US" sz="1800" dirty="0"/>
              <a:t>Secure your devices against web threats and help you regulate unwanted content.</a:t>
            </a:r>
          </a:p>
          <a:p>
            <a:pPr>
              <a:lnSpc>
                <a:spcPct val="100000"/>
              </a:lnSpc>
              <a:spcAft>
                <a:spcPts val="1000"/>
              </a:spcAft>
            </a:pPr>
            <a:r>
              <a:rPr lang="en-US" sz="1800" dirty="0"/>
              <a:t>Help prevent malicious or suspicious apps (including file-encrypting ransomware malware) from making changes to files in your key system folders</a:t>
            </a:r>
          </a:p>
          <a:p>
            <a:pPr>
              <a:lnSpc>
                <a:spcPct val="100000"/>
              </a:lnSpc>
              <a:spcAft>
                <a:spcPts val="1000"/>
              </a:spcAft>
            </a:pPr>
            <a:r>
              <a:rPr lang="en-US" sz="1800" dirty="0"/>
              <a:t>Prevent unauthorized traffic from flowing to or from your organization's devices with two-way network traffic filtering.</a:t>
            </a:r>
          </a:p>
          <a:p>
            <a:pPr>
              <a:lnSpc>
                <a:spcPct val="100000"/>
              </a:lnSpc>
              <a:spcAft>
                <a:spcPts val="1000"/>
              </a:spcAft>
            </a:pPr>
            <a:endParaRPr lang="en-US" sz="1800" dirty="0"/>
          </a:p>
          <a:p>
            <a:pPr>
              <a:lnSpc>
                <a:spcPct val="100000"/>
              </a:lnSpc>
              <a:spcAft>
                <a:spcPts val="1000"/>
              </a:spcAft>
            </a:pPr>
            <a:endParaRPr lang="en-US" sz="1800" dirty="0"/>
          </a:p>
          <a:p>
            <a:pPr>
              <a:lnSpc>
                <a:spcPct val="100000"/>
              </a:lnSpc>
              <a:spcAft>
                <a:spcPts val="1000"/>
              </a:spcAft>
            </a:pPr>
            <a:endParaRPr lang="en-US" sz="1800" dirty="0"/>
          </a:p>
          <a:p>
            <a:pPr>
              <a:lnSpc>
                <a:spcPct val="100000"/>
              </a:lnSpc>
              <a:spcAft>
                <a:spcPts val="1000"/>
              </a:spcAft>
            </a:pPr>
            <a:endParaRPr lang="en-US" sz="1800" dirty="0"/>
          </a:p>
          <a:p>
            <a:pPr>
              <a:lnSpc>
                <a:spcPct val="100000"/>
              </a:lnSpc>
              <a:spcAft>
                <a:spcPts val="1000"/>
              </a:spcAft>
            </a:pPr>
            <a:endParaRPr lang="en-US" sz="1800" dirty="0"/>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pic>
        <p:nvPicPr>
          <p:cNvPr id="3074" name="Picture 2" descr="Attack surface reduction">
            <a:extLst>
              <a:ext uri="{FF2B5EF4-FFF2-40B4-BE49-F238E27FC236}">
                <a16:creationId xmlns:a16="http://schemas.microsoft.com/office/drawing/2014/main" id="{EB3D49EA-CD1F-44BC-8FCA-312FDB650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9159" y="287269"/>
            <a:ext cx="62865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648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553998"/>
          </a:xfrm>
        </p:spPr>
        <p:txBody>
          <a:bodyPr wrap="square" anchor="t">
            <a:normAutofit/>
          </a:bodyPr>
          <a:lstStyle/>
          <a:p>
            <a:r>
              <a:rPr lang="en-US" dirty="0"/>
              <a:t>Attack Surface Reduction (ASR)</a:t>
            </a:r>
          </a:p>
        </p:txBody>
      </p:sp>
      <p:pic>
        <p:nvPicPr>
          <p:cNvPr id="6" name="Picture 5">
            <a:extLst>
              <a:ext uri="{FF2B5EF4-FFF2-40B4-BE49-F238E27FC236}">
                <a16:creationId xmlns:a16="http://schemas.microsoft.com/office/drawing/2014/main" id="{33DE7082-8E6F-464A-93BC-517D5EBA6754}"/>
              </a:ext>
            </a:extLst>
          </p:cNvPr>
          <p:cNvPicPr>
            <a:picLocks noChangeAspect="1"/>
          </p:cNvPicPr>
          <p:nvPr/>
        </p:nvPicPr>
        <p:blipFill rotWithShape="1">
          <a:blip r:embed="rId3"/>
          <a:srcRect t="12107" b="5731"/>
          <a:stretch/>
        </p:blipFill>
        <p:spPr>
          <a:xfrm>
            <a:off x="584200" y="1435100"/>
            <a:ext cx="11018838" cy="4051300"/>
          </a:xfrm>
          <a:prstGeom prst="rect">
            <a:avLst/>
          </a:prstGeom>
          <a:noFill/>
        </p:spPr>
      </p:pic>
    </p:spTree>
    <p:extLst>
      <p:ext uri="{BB962C8B-B14F-4D97-AF65-F5344CB8AC3E}">
        <p14:creationId xmlns:p14="http://schemas.microsoft.com/office/powerpoint/2010/main" val="9055509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Next Generation Protection</a:t>
            </a:r>
          </a:p>
        </p:txBody>
      </p:sp>
      <p:pic>
        <p:nvPicPr>
          <p:cNvPr id="7170" name="Picture 2">
            <a:extLst>
              <a:ext uri="{FF2B5EF4-FFF2-40B4-BE49-F238E27FC236}">
                <a16:creationId xmlns:a16="http://schemas.microsoft.com/office/drawing/2014/main" id="{D04B3AAD-1B68-4842-96C9-1B8716C6C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84" y="1148003"/>
            <a:ext cx="10094495" cy="530092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ext-generation protection">
            <a:extLst>
              <a:ext uri="{FF2B5EF4-FFF2-40B4-BE49-F238E27FC236}">
                <a16:creationId xmlns:a16="http://schemas.microsoft.com/office/drawing/2014/main" id="{A3B77349-88EA-4F41-B104-340EA53EA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2906" y="357986"/>
            <a:ext cx="62865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0462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Next Generation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351878"/>
            <a:ext cx="6317274" cy="345543"/>
          </a:xfrm>
        </p:spPr>
        <p:txBody>
          <a:bodyPr/>
          <a:lstStyle/>
          <a:p>
            <a:pPr>
              <a:lnSpc>
                <a:spcPct val="100000"/>
              </a:lnSpc>
              <a:spcAft>
                <a:spcPts val="1000"/>
              </a:spcAft>
            </a:pPr>
            <a:r>
              <a:rPr lang="en-US" sz="1800" dirty="0"/>
              <a:t>Metadata-based ML engine – Specialized ML models, which include file type-specific models, feature-specific models, and adversary-hardened monotonic models, analyze a </a:t>
            </a:r>
            <a:r>
              <a:rPr lang="en-US" sz="1800" dirty="0" err="1"/>
              <a:t>featurized</a:t>
            </a:r>
            <a:r>
              <a:rPr lang="en-US" sz="1800" dirty="0"/>
              <a:t> description of suspicious files sent by the client. Stacked ensemble classifiers combine results from these models to make a real-time verdict to allow or block files pre-execution.</a:t>
            </a:r>
          </a:p>
          <a:p>
            <a:pPr>
              <a:lnSpc>
                <a:spcPct val="100000"/>
              </a:lnSpc>
              <a:spcAft>
                <a:spcPts val="1000"/>
              </a:spcAft>
            </a:pPr>
            <a:r>
              <a:rPr lang="en-US" sz="1800" dirty="0"/>
              <a:t>Behavior-based ML engine – Suspicious behavior sequences and advanced attack techniques are monitored on the client as triggers to analyze the process tree behavior using real-time cloud ML models. Monitored attack techniques span the attack chain, from exploits, elevation, and persistence all the way through to lateral movement and exfiltration.</a:t>
            </a:r>
          </a:p>
        </p:txBody>
      </p:sp>
      <p:pic>
        <p:nvPicPr>
          <p:cNvPr id="10242" name="Picture 2">
            <a:extLst>
              <a:ext uri="{FF2B5EF4-FFF2-40B4-BE49-F238E27FC236}">
                <a16:creationId xmlns:a16="http://schemas.microsoft.com/office/drawing/2014/main" id="{5CFE7F8E-DD69-4F4C-A84B-BC226BC90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642" y="1070810"/>
            <a:ext cx="4720746" cy="47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71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Next Generation Protection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AMSI-paired ML engine – Pairs of client-side and cloud-side models perform advanced analysis of scripting behavior pre- and post-execution to catch advanced threats like fileless and in-memory attacks. These models include a pair of models for each of the scripting engines covered, including PowerShell, JavaScript, VBScript, and Office VBA macros. Integrations include both dynamic content calls and/or behavior instrumentation on the scripting engines.</a:t>
            </a:r>
          </a:p>
          <a:p>
            <a:pPr>
              <a:lnSpc>
                <a:spcPct val="100000"/>
              </a:lnSpc>
              <a:spcAft>
                <a:spcPts val="1000"/>
              </a:spcAft>
            </a:pPr>
            <a:r>
              <a:rPr lang="en-US" sz="1800" dirty="0"/>
              <a:t>File classification ML engine – Multi-class, deep neural network classifiers examine full file contents, provides an additional layer of defense against attacks that require additional analysis. Suspicious files are held from running and submitted to the cloud protection service for classification. Within seconds, full-content deep learning models produce a classification and reply to the client to allow or block the file.</a:t>
            </a:r>
          </a:p>
          <a:p>
            <a:pPr>
              <a:lnSpc>
                <a:spcPct val="100000"/>
              </a:lnSpc>
              <a:spcAft>
                <a:spcPts val="1000"/>
              </a:spcAft>
            </a:pPr>
            <a:r>
              <a:rPr lang="en-US" sz="1800" dirty="0"/>
              <a:t>Detonation-based ML engine – Suspicious files are detonated in a sandbox. Deep learning classifiers analyze the observed behaviors to block attacks.</a:t>
            </a:r>
          </a:p>
          <a:p>
            <a:pPr>
              <a:lnSpc>
                <a:spcPct val="100000"/>
              </a:lnSpc>
              <a:spcAft>
                <a:spcPts val="1000"/>
              </a:spcAft>
            </a:pPr>
            <a:r>
              <a:rPr lang="en-US" sz="1800" dirty="0"/>
              <a:t>Reputation ML engine – Domain-expert reputation sources and models from across Microsoft are queried to block threats that are linked to malicious or suspicious URLs, domains, emails, and files. Sources include Windows Defender SmartScreen for URL reputation models and Office 365 ATP for email attachment expert knowledge, among other Microsoft services through the Microsoft Intelligent Security Graph.</a:t>
            </a:r>
          </a:p>
          <a:p>
            <a:pPr>
              <a:lnSpc>
                <a:spcPct val="100000"/>
              </a:lnSpc>
              <a:spcAft>
                <a:spcPts val="1000"/>
              </a:spcAft>
            </a:pPr>
            <a:r>
              <a:rPr lang="en-US" sz="1800" dirty="0"/>
              <a:t>Smart rules engine – Expert-written smart rules identify threats based on researcher expertise and collective knowledge of threats.</a:t>
            </a:r>
          </a:p>
        </p:txBody>
      </p:sp>
    </p:spTree>
    <p:extLst>
      <p:ext uri="{BB962C8B-B14F-4D97-AF65-F5344CB8AC3E}">
        <p14:creationId xmlns:p14="http://schemas.microsoft.com/office/powerpoint/2010/main" val="14990487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Next Generation Protection – Real World</a:t>
            </a:r>
          </a:p>
        </p:txBody>
      </p:sp>
      <p:pic>
        <p:nvPicPr>
          <p:cNvPr id="1026" name="Picture 2">
            <a:extLst>
              <a:ext uri="{FF2B5EF4-FFF2-40B4-BE49-F238E27FC236}">
                <a16:creationId xmlns:a16="http://schemas.microsoft.com/office/drawing/2014/main" id="{F637B082-7CEC-43E3-9FF3-3293E21C6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954" y="1214653"/>
            <a:ext cx="6394031" cy="505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949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7694" cy="758022"/>
          </a:xfrm>
        </p:spPr>
        <p:txBody>
          <a:bodyPr/>
          <a:lstStyle/>
          <a:p>
            <a:r>
              <a:rPr lang="en-US" dirty="0"/>
              <a:t>Next Generation Protection – Machine Learning</a:t>
            </a:r>
          </a:p>
        </p:txBody>
      </p:sp>
      <p:pic>
        <p:nvPicPr>
          <p:cNvPr id="2050" name="Picture 2" descr="Multiple layers of machine learning in Windows Defender ATP.">
            <a:extLst>
              <a:ext uri="{FF2B5EF4-FFF2-40B4-BE49-F238E27FC236}">
                <a16:creationId xmlns:a16="http://schemas.microsoft.com/office/drawing/2014/main" id="{51F75503-9CFA-4A63-9177-A6F67F35B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802" y="1336034"/>
            <a:ext cx="7557336" cy="463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488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87694" cy="758022"/>
          </a:xfrm>
        </p:spPr>
        <p:txBody>
          <a:bodyPr/>
          <a:lstStyle/>
          <a:p>
            <a:r>
              <a:rPr lang="en-US" dirty="0"/>
              <a:t>Next Generation Protection – How did it do it?</a:t>
            </a:r>
          </a:p>
        </p:txBody>
      </p:sp>
      <p:pic>
        <p:nvPicPr>
          <p:cNvPr id="3076" name="Picture 4" descr="Diagram showing Windows Defender ATP querying Windows Defender SmartScreen">
            <a:extLst>
              <a:ext uri="{FF2B5EF4-FFF2-40B4-BE49-F238E27FC236}">
                <a16:creationId xmlns:a16="http://schemas.microsoft.com/office/drawing/2014/main" id="{E06AEBD8-1A23-402D-A0C6-C15935DBA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756" y="1398158"/>
            <a:ext cx="9568230" cy="4458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7011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Endpoint Detection and Response (EDR)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EDR provides advanced attack detections that are near real-time and actionable. Security analysts can prioritize alerts effectively, gain visibility into the full scope of a breach, and take response actions to remediate threats.</a:t>
            </a:r>
          </a:p>
          <a:p>
            <a:pPr>
              <a:lnSpc>
                <a:spcPct val="100000"/>
              </a:lnSpc>
              <a:spcAft>
                <a:spcPts val="1000"/>
              </a:spcAft>
            </a:pPr>
            <a:r>
              <a:rPr lang="en-US" sz="1800" dirty="0"/>
              <a:t>When a threat is detected, alerts are created in the system for an analyst to investigate. Alerts with the same attack techniques or attributed to the same attacker are aggregated into an entity called an incident. Aggregating alerts in this manner makes it easy for analysts to collectively investigate and respond to threats.</a:t>
            </a:r>
          </a:p>
          <a:p>
            <a:pPr>
              <a:lnSpc>
                <a:spcPct val="100000"/>
              </a:lnSpc>
              <a:spcAft>
                <a:spcPts val="1000"/>
              </a:spcAft>
            </a:pPr>
            <a:r>
              <a:rPr lang="en-US" sz="1800" dirty="0"/>
              <a:t>Inspired by the "assume breach" mindset, Defender for Endpoint continuously collects behavioral cyber telemetry. This includes process information, network activities, deep optics into the kernel and memory manager, user login activities, registry and file system changes, and others. </a:t>
            </a:r>
          </a:p>
          <a:p>
            <a:pPr>
              <a:lnSpc>
                <a:spcPct val="100000"/>
              </a:lnSpc>
              <a:spcAft>
                <a:spcPts val="1000"/>
              </a:spcAft>
            </a:pPr>
            <a:r>
              <a:rPr lang="en-US" sz="1800" dirty="0"/>
              <a:t>The information is stored for six months, enabling an analyst to </a:t>
            </a:r>
            <a:br>
              <a:rPr lang="en-US" sz="1800" dirty="0"/>
            </a:br>
            <a:r>
              <a:rPr lang="en-US" sz="1800" dirty="0"/>
              <a:t>travel back in time to the start of an attack. The analyst can then </a:t>
            </a:r>
            <a:br>
              <a:rPr lang="en-US" sz="1800" dirty="0"/>
            </a:br>
            <a:r>
              <a:rPr lang="en-US" sz="1800" dirty="0"/>
              <a:t>pivot in various views and approach an investigation through </a:t>
            </a:r>
            <a:br>
              <a:rPr lang="en-US" sz="1800" dirty="0"/>
            </a:br>
            <a:r>
              <a:rPr lang="en-US" sz="1800" dirty="0"/>
              <a:t>multiple vectors.</a:t>
            </a:r>
          </a:p>
        </p:txBody>
      </p:sp>
      <p:pic>
        <p:nvPicPr>
          <p:cNvPr id="4" name="Picture 3">
            <a:extLst>
              <a:ext uri="{FF2B5EF4-FFF2-40B4-BE49-F238E27FC236}">
                <a16:creationId xmlns:a16="http://schemas.microsoft.com/office/drawing/2014/main" id="{9A2BCD38-1A2A-4EC1-9971-68CBC55DBC2A}"/>
              </a:ext>
            </a:extLst>
          </p:cNvPr>
          <p:cNvPicPr>
            <a:picLocks noChangeAspect="1"/>
          </p:cNvPicPr>
          <p:nvPr/>
        </p:nvPicPr>
        <p:blipFill>
          <a:blip r:embed="rId3"/>
          <a:stretch>
            <a:fillRect/>
          </a:stretch>
        </p:blipFill>
        <p:spPr>
          <a:xfrm>
            <a:off x="7894218" y="4094900"/>
            <a:ext cx="2495049" cy="1809596"/>
          </a:xfrm>
          <a:prstGeom prst="rect">
            <a:avLst/>
          </a:prstGeom>
        </p:spPr>
      </p:pic>
    </p:spTree>
    <p:extLst>
      <p:ext uri="{BB962C8B-B14F-4D97-AF65-F5344CB8AC3E}">
        <p14:creationId xmlns:p14="http://schemas.microsoft.com/office/powerpoint/2010/main" val="26754728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4200" y="2981637"/>
            <a:ext cx="4160520" cy="861774"/>
          </a:xfrm>
        </p:spPr>
        <p:txBody>
          <a:bodyPr wrap="square" anchor="t">
            <a:normAutofit/>
          </a:bodyPr>
          <a:lstStyle/>
          <a:p>
            <a:r>
              <a:rPr lang="en-US" dirty="0"/>
              <a:t>Next Generation + EDR</a:t>
            </a:r>
          </a:p>
        </p:txBody>
      </p:sp>
      <p:pic>
        <p:nvPicPr>
          <p:cNvPr id="2050" name="Picture 2" descr="Behavioral blocking and containment">
            <a:extLst>
              <a:ext uri="{FF2B5EF4-FFF2-40B4-BE49-F238E27FC236}">
                <a16:creationId xmlns:a16="http://schemas.microsoft.com/office/drawing/2014/main" id="{B7BCE53D-B900-4CBA-BE96-E4782A1AAF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68176" y="0"/>
            <a:ext cx="6389649" cy="6858000"/>
          </a:xfrm>
          <a:prstGeom prst="rect">
            <a:avLst/>
          </a:prstGeom>
          <a:solidFill>
            <a:srgbClr val="FFFFFF"/>
          </a:solidFill>
        </p:spPr>
      </p:pic>
    </p:spTree>
    <p:extLst>
      <p:ext uri="{BB962C8B-B14F-4D97-AF65-F5344CB8AC3E}">
        <p14:creationId xmlns:p14="http://schemas.microsoft.com/office/powerpoint/2010/main" val="12332509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50710" cy="758022"/>
          </a:xfrm>
        </p:spPr>
        <p:txBody>
          <a:bodyPr/>
          <a:lstStyle/>
          <a:p>
            <a:r>
              <a:rPr lang="en-US" dirty="0"/>
              <a:t>Automated Investigation and Response (AIR)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22500" cy="502447"/>
          </a:xfrm>
        </p:spPr>
        <p:txBody>
          <a:bodyPr/>
          <a:lstStyle/>
          <a:p>
            <a:pPr>
              <a:lnSpc>
                <a:spcPct val="100000"/>
              </a:lnSpc>
              <a:spcAft>
                <a:spcPts val="1000"/>
              </a:spcAft>
            </a:pPr>
            <a:r>
              <a:rPr lang="en-US" sz="1800" dirty="0"/>
              <a:t>AIR capabilities are designed to examine alerts and take immediate action to resolve breaches. </a:t>
            </a:r>
          </a:p>
          <a:p>
            <a:pPr>
              <a:lnSpc>
                <a:spcPct val="100000"/>
              </a:lnSpc>
              <a:spcAft>
                <a:spcPts val="1000"/>
              </a:spcAft>
            </a:pPr>
            <a:r>
              <a:rPr lang="en-US" sz="1800" dirty="0"/>
              <a:t>AIR capabilities significantly reduce alert volume, allowing security operations to focus on more sophisticated threats and other high-value initiatives. </a:t>
            </a:r>
          </a:p>
          <a:p>
            <a:pPr>
              <a:lnSpc>
                <a:spcPct val="100000"/>
              </a:lnSpc>
              <a:spcAft>
                <a:spcPts val="1000"/>
              </a:spcAft>
            </a:pPr>
            <a:r>
              <a:rPr lang="en-US" sz="1800" dirty="0"/>
              <a:t>All remediation actions, whether pending or completed, are tracked in the Action center. In the Action center, pending actions are approved (or rejected), and completed actions can be undone if needed.</a:t>
            </a:r>
          </a:p>
          <a:p>
            <a:pPr>
              <a:lnSpc>
                <a:spcPct val="100000"/>
              </a:lnSpc>
              <a:spcAft>
                <a:spcPts val="1000"/>
              </a:spcAft>
            </a:pPr>
            <a:r>
              <a:rPr lang="en-US" sz="1800" dirty="0"/>
              <a:t>While an investigation is running, any other alerts generated from the device are added to an ongoing automated investigation until that investigation is completed. In addition, if the same threat is seen on other devices, those devices are added to the investigation.</a:t>
            </a:r>
          </a:p>
          <a:p>
            <a:endParaRPr lang="en-US" sz="1800" b="1" dirty="0"/>
          </a:p>
        </p:txBody>
      </p:sp>
      <p:pic>
        <p:nvPicPr>
          <p:cNvPr id="5122" name="Picture 2" descr="Automated investigation and remediation">
            <a:extLst>
              <a:ext uri="{FF2B5EF4-FFF2-40B4-BE49-F238E27FC236}">
                <a16:creationId xmlns:a16="http://schemas.microsoft.com/office/drawing/2014/main" id="{3D596762-8D08-4D29-A1C1-D12DAF033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659" y="271463"/>
            <a:ext cx="6286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ABCC532-CF93-45CC-AF3D-796FA695D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037" y="1194974"/>
            <a:ext cx="4213301" cy="4212053"/>
          </a:xfrm>
          <a:prstGeom prst="rect">
            <a:avLst/>
          </a:prstGeom>
        </p:spPr>
      </p:pic>
    </p:spTree>
    <p:extLst>
      <p:ext uri="{BB962C8B-B14F-4D97-AF65-F5344CB8AC3E}">
        <p14:creationId xmlns:p14="http://schemas.microsoft.com/office/powerpoint/2010/main" val="28854054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50710" cy="758022"/>
          </a:xfrm>
        </p:spPr>
        <p:txBody>
          <a:bodyPr/>
          <a:lstStyle/>
          <a:p>
            <a:r>
              <a:rPr lang="en-US" dirty="0"/>
              <a:t>AIR - Automation Level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automated investigation and remediation capabilities were first introduced, the default automation level was set to semi - require approval for any remediation. </a:t>
            </a:r>
          </a:p>
          <a:p>
            <a:pPr>
              <a:lnSpc>
                <a:spcPct val="100000"/>
              </a:lnSpc>
              <a:spcAft>
                <a:spcPts val="1000"/>
              </a:spcAft>
            </a:pPr>
            <a:r>
              <a:rPr lang="en-US" sz="1800" dirty="0"/>
              <a:t>Since then, we have increased our malware detection accuracy, added the option to undo remediation actions, and improved our automated investigation infrastructure. </a:t>
            </a:r>
          </a:p>
          <a:p>
            <a:pPr>
              <a:lnSpc>
                <a:spcPct val="100000"/>
              </a:lnSpc>
              <a:spcAft>
                <a:spcPts val="1000"/>
              </a:spcAft>
            </a:pPr>
            <a:r>
              <a:rPr lang="en-US" sz="1800" dirty="0"/>
              <a:t>Throughout this time, we have seen thousands of cases where organizations with fully automated tenants have successfully contained and remediated threats, while other companies, left with the default ‘semi’ level, have remained at high risk due to lengthy pending time for approval of actions.</a:t>
            </a:r>
          </a:p>
          <a:p>
            <a:pPr>
              <a:lnSpc>
                <a:spcPct val="100000"/>
              </a:lnSpc>
              <a:spcAft>
                <a:spcPts val="1000"/>
              </a:spcAft>
            </a:pPr>
            <a:endParaRPr lang="en-US" sz="1800" b="1" dirty="0"/>
          </a:p>
          <a:p>
            <a:pPr>
              <a:lnSpc>
                <a:spcPct val="100000"/>
              </a:lnSpc>
              <a:spcAft>
                <a:spcPts val="1000"/>
              </a:spcAft>
            </a:pPr>
            <a:r>
              <a:rPr lang="en-US" sz="1800" dirty="0"/>
              <a:t>Data collected and analyzed over the past year shows that organizations who are using full automation have had 40% more high-confidence malware samples removed than customers using lower levels of automation. </a:t>
            </a:r>
          </a:p>
          <a:p>
            <a:pPr>
              <a:lnSpc>
                <a:spcPct val="100000"/>
              </a:lnSpc>
              <a:spcAft>
                <a:spcPts val="1000"/>
              </a:spcAft>
            </a:pPr>
            <a:r>
              <a:rPr lang="en-US" sz="1800" dirty="0"/>
              <a:t>Full automation also frees up our customers’ critical security resources so they can focus more on their strategic initiatives.</a:t>
            </a:r>
          </a:p>
        </p:txBody>
      </p:sp>
      <p:pic>
        <p:nvPicPr>
          <p:cNvPr id="5122" name="Picture 2" descr="Automated investigation and remediation">
            <a:extLst>
              <a:ext uri="{FF2B5EF4-FFF2-40B4-BE49-F238E27FC236}">
                <a16:creationId xmlns:a16="http://schemas.microsoft.com/office/drawing/2014/main" id="{3D596762-8D08-4D29-A1C1-D12DAF033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659" y="271463"/>
            <a:ext cx="62865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648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50710" cy="758022"/>
          </a:xfrm>
        </p:spPr>
        <p:txBody>
          <a:bodyPr/>
          <a:lstStyle/>
          <a:p>
            <a:r>
              <a:rPr lang="en-US" dirty="0"/>
              <a:t>Modern SOC Challenges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Three of the modern security operations center (SOC) challenges are:</a:t>
            </a:r>
          </a:p>
          <a:p>
            <a:pPr>
              <a:lnSpc>
                <a:spcPct val="100000"/>
              </a:lnSpc>
              <a:spcAft>
                <a:spcPts val="1000"/>
              </a:spcAft>
            </a:pPr>
            <a:r>
              <a:rPr lang="en-US" sz="1800" dirty="0"/>
              <a:t>	The volume of cyber threats is growing while SOC capacity remains the same</a:t>
            </a:r>
          </a:p>
          <a:p>
            <a:pPr>
              <a:lnSpc>
                <a:spcPct val="100000"/>
              </a:lnSpc>
              <a:spcAft>
                <a:spcPts val="1000"/>
              </a:spcAft>
            </a:pPr>
            <a:r>
              <a:rPr lang="en-US" sz="1800" dirty="0"/>
              <a:t>	Day-to-day work is eating SOC capacity, leaving little no time for strategic initiatives and projects</a:t>
            </a:r>
          </a:p>
          <a:p>
            <a:pPr>
              <a:lnSpc>
                <a:spcPct val="100000"/>
              </a:lnSpc>
              <a:spcAft>
                <a:spcPts val="1000"/>
              </a:spcAft>
            </a:pPr>
            <a:r>
              <a:rPr lang="en-US" sz="1800" dirty="0"/>
              <a:t>	The time to respond to incoming threats is high.</a:t>
            </a:r>
          </a:p>
          <a:p>
            <a:pPr>
              <a:lnSpc>
                <a:spcPct val="100000"/>
              </a:lnSpc>
              <a:spcAft>
                <a:spcPts val="1000"/>
              </a:spcAft>
            </a:pPr>
            <a:endParaRPr lang="en-US" sz="1800" b="1" dirty="0"/>
          </a:p>
          <a:p>
            <a:pPr>
              <a:lnSpc>
                <a:spcPct val="100000"/>
              </a:lnSpc>
              <a:spcAft>
                <a:spcPts val="1000"/>
              </a:spcAft>
            </a:pPr>
            <a:r>
              <a:rPr lang="en-US" sz="1800" dirty="0"/>
              <a:t>Imagine having a virtual analyst in your Tier 1 / Tier 2 SOC </a:t>
            </a:r>
            <a:br>
              <a:rPr lang="en-US" sz="1800" dirty="0"/>
            </a:br>
            <a:r>
              <a:rPr lang="en-US" sz="1800" dirty="0"/>
              <a:t>team that mimics the ideal steps that SecOps would take to </a:t>
            </a:r>
            <a:br>
              <a:rPr lang="en-US" sz="1800" dirty="0"/>
            </a:br>
            <a:r>
              <a:rPr lang="en-US" sz="1800" dirty="0"/>
              <a:t>investigate and remediate threats. </a:t>
            </a:r>
          </a:p>
          <a:p>
            <a:pPr>
              <a:lnSpc>
                <a:spcPct val="100000"/>
              </a:lnSpc>
              <a:spcAft>
                <a:spcPts val="1000"/>
              </a:spcAft>
            </a:pPr>
            <a:r>
              <a:rPr lang="en-US" sz="1800" dirty="0"/>
              <a:t>The virtual assistant could work 24x7, with unlimited capacity. </a:t>
            </a:r>
          </a:p>
          <a:p>
            <a:pPr>
              <a:lnSpc>
                <a:spcPct val="100000"/>
              </a:lnSpc>
              <a:spcAft>
                <a:spcPts val="1000"/>
              </a:spcAft>
            </a:pPr>
            <a:r>
              <a:rPr lang="en-US" sz="1800" dirty="0"/>
              <a:t>Such a virtual analyst can take on a significant load of </a:t>
            </a:r>
            <a:br>
              <a:rPr lang="en-US" sz="1800" dirty="0"/>
            </a:br>
            <a:r>
              <a:rPr lang="en-US" sz="1800" dirty="0"/>
              <a:t>investigations and threat remediation, significantly reducing </a:t>
            </a:r>
            <a:br>
              <a:rPr lang="en-US" sz="1800" dirty="0"/>
            </a:br>
            <a:r>
              <a:rPr lang="en-US" sz="1800" dirty="0"/>
              <a:t>the time to respond, and freeing up your SOC team for </a:t>
            </a:r>
            <a:br>
              <a:rPr lang="en-US" sz="1800" dirty="0"/>
            </a:br>
            <a:r>
              <a:rPr lang="en-US" sz="1800" dirty="0"/>
              <a:t>other important strategic.</a:t>
            </a:r>
          </a:p>
        </p:txBody>
      </p:sp>
      <p:pic>
        <p:nvPicPr>
          <p:cNvPr id="5122" name="Picture 2" descr="Automated investigation and remediation">
            <a:extLst>
              <a:ext uri="{FF2B5EF4-FFF2-40B4-BE49-F238E27FC236}">
                <a16:creationId xmlns:a16="http://schemas.microsoft.com/office/drawing/2014/main" id="{3D596762-8D08-4D29-A1C1-D12DAF033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659" y="271463"/>
            <a:ext cx="6286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oup of people sitting in front of computers&#10;&#10;Description automatically generated with low confidence">
            <a:extLst>
              <a:ext uri="{FF2B5EF4-FFF2-40B4-BE49-F238E27FC236}">
                <a16:creationId xmlns:a16="http://schemas.microsoft.com/office/drawing/2014/main" id="{BC93A4D6-7C98-41A0-9750-DDD044A97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984" y="2921418"/>
            <a:ext cx="4191000" cy="2505075"/>
          </a:xfrm>
          <a:prstGeom prst="rect">
            <a:avLst/>
          </a:prstGeom>
        </p:spPr>
      </p:pic>
    </p:spTree>
    <p:extLst>
      <p:ext uri="{BB962C8B-B14F-4D97-AF65-F5344CB8AC3E}">
        <p14:creationId xmlns:p14="http://schemas.microsoft.com/office/powerpoint/2010/main" val="884626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Threat Experts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239068" cy="502447"/>
          </a:xfrm>
        </p:spPr>
        <p:txBody>
          <a:bodyPr/>
          <a:lstStyle/>
          <a:p>
            <a:pPr>
              <a:lnSpc>
                <a:spcPct val="100000"/>
              </a:lnSpc>
              <a:spcAft>
                <a:spcPts val="1000"/>
              </a:spcAft>
            </a:pPr>
            <a:r>
              <a:rPr lang="en-US" sz="1800" dirty="0"/>
              <a:t>A managed threat hunting service that provides your Security Operation Centers (SOCs) with expert level monitoring and analysis to help them ensure that critical threats in your unique environments don’t get missed.</a:t>
            </a:r>
          </a:p>
          <a:p>
            <a:r>
              <a:rPr lang="en-US" sz="1800" dirty="0"/>
              <a:t>Customers must apply for Microsoft Threat Experts - Targeted Attack Notifications. Approval gains access to special insights and analysis that help identify the most critical threats</a:t>
            </a:r>
          </a:p>
          <a:p>
            <a:r>
              <a:rPr lang="en-US" sz="1800" dirty="0"/>
              <a:t>The managed hunting service includes:</a:t>
            </a:r>
          </a:p>
          <a:p>
            <a:r>
              <a:rPr lang="en-US" sz="1800" dirty="0"/>
              <a:t>Threat monitoring and analysis, reducing dwell time and risk to the </a:t>
            </a:r>
            <a:br>
              <a:rPr lang="en-US" sz="1800" dirty="0"/>
            </a:br>
            <a:r>
              <a:rPr lang="en-US" sz="1800" dirty="0"/>
              <a:t>business</a:t>
            </a:r>
          </a:p>
          <a:p>
            <a:r>
              <a:rPr lang="en-US" sz="1800" dirty="0"/>
              <a:t>Hunter-trained artificial intelligence to discover and prioritize both </a:t>
            </a:r>
            <a:br>
              <a:rPr lang="en-US" sz="1800" dirty="0"/>
            </a:br>
            <a:r>
              <a:rPr lang="en-US" sz="1800" dirty="0"/>
              <a:t>known and unknown attacks</a:t>
            </a:r>
          </a:p>
          <a:p>
            <a:r>
              <a:rPr lang="en-US" sz="1800" dirty="0"/>
              <a:t>Identifying the most important risks, helping SOCs maximize time </a:t>
            </a:r>
            <a:br>
              <a:rPr lang="en-US" sz="1800" dirty="0"/>
            </a:br>
            <a:r>
              <a:rPr lang="en-US" sz="1800" dirty="0"/>
              <a:t>and energy</a:t>
            </a:r>
          </a:p>
          <a:p>
            <a:r>
              <a:rPr lang="en-US" sz="1800" dirty="0"/>
              <a:t>Scope of compromise and as much context as can be quickly delivered to </a:t>
            </a:r>
            <a:br>
              <a:rPr lang="en-US" sz="1800" dirty="0"/>
            </a:br>
            <a:r>
              <a:rPr lang="en-US" sz="1800" dirty="0"/>
              <a:t>enable fast SOC response.</a:t>
            </a:r>
          </a:p>
        </p:txBody>
      </p:sp>
      <p:pic>
        <p:nvPicPr>
          <p:cNvPr id="13314" name="Picture 2" descr="Screenshot of MTE-EOD menu option">
            <a:extLst>
              <a:ext uri="{FF2B5EF4-FFF2-40B4-BE49-F238E27FC236}">
                <a16:creationId xmlns:a16="http://schemas.microsoft.com/office/drawing/2014/main" id="{DA019387-8FD5-4162-8DAB-D23496E4A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038" y="3136984"/>
            <a:ext cx="321945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Microsoft Threat Experts">
            <a:extLst>
              <a:ext uri="{FF2B5EF4-FFF2-40B4-BE49-F238E27FC236}">
                <a16:creationId xmlns:a16="http://schemas.microsoft.com/office/drawing/2014/main" id="{08817910-CABF-4F1C-A062-81A146A27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1032" y="292100"/>
            <a:ext cx="62865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5815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Target Attack Notification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652779" cy="502447"/>
          </a:xfrm>
        </p:spPr>
        <p:txBody>
          <a:bodyPr/>
          <a:lstStyle/>
          <a:p>
            <a:r>
              <a:rPr lang="en-US" sz="1800" dirty="0"/>
              <a:t>Provides proactive hunting for the most important threats to your network, including human adversary intrusions, hands-on-keyboard attacks, or advanced attacks like cyber-espionage. These notifications shows up as a new alert. The managed hunting service includes:</a:t>
            </a:r>
          </a:p>
          <a:p>
            <a:r>
              <a:rPr lang="en-US" sz="1800" dirty="0"/>
              <a:t>Threat monitoring and analysis, reducing dwell time and risk to the business</a:t>
            </a:r>
          </a:p>
          <a:p>
            <a:r>
              <a:rPr lang="en-US" sz="1800" dirty="0"/>
              <a:t>Hunter-trained artificial intelligence to discover and prioritize both known and unknown attacks</a:t>
            </a:r>
          </a:p>
          <a:p>
            <a:r>
              <a:rPr lang="en-US" sz="1800" dirty="0"/>
              <a:t>Identifying the most important risks, helping SOCs maximize time and energy</a:t>
            </a:r>
          </a:p>
          <a:p>
            <a:r>
              <a:rPr lang="en-US" sz="1800" dirty="0"/>
              <a:t>Scope of compromise and as much context as can be quickly delivered to enable fast SOC response.</a:t>
            </a:r>
          </a:p>
        </p:txBody>
      </p:sp>
      <p:pic>
        <p:nvPicPr>
          <p:cNvPr id="1026" name="Picture 2" descr="Notifications | Microsoft Power Automate">
            <a:extLst>
              <a:ext uri="{FF2B5EF4-FFF2-40B4-BE49-F238E27FC236}">
                <a16:creationId xmlns:a16="http://schemas.microsoft.com/office/drawing/2014/main" id="{5BDD2A46-66C3-4905-9F1D-0FB34EE78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3912" y="105881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76680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Microsoft Defender for Endpoint – Cross Platform</a:t>
            </a:r>
          </a:p>
        </p:txBody>
      </p:sp>
    </p:spTree>
    <p:extLst>
      <p:ext uri="{BB962C8B-B14F-4D97-AF65-F5344CB8AC3E}">
        <p14:creationId xmlns:p14="http://schemas.microsoft.com/office/powerpoint/2010/main" val="29755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Microsoft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Cross Platform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Microsoft Defender for Endpoint extends endpoint security beyond Windows to Mac, Linux, Android, and iOS. </a:t>
            </a:r>
          </a:p>
          <a:p>
            <a:r>
              <a:rPr lang="en-US" sz="1800" dirty="0"/>
              <a:t>With Microsoft Defender for Endpoint, now available on all the major platforms, security teams benefit from having a single, unified view of alerts, events, and threat insights, giving them visibility across all endpoints their employees are using to get their jobs done.</a:t>
            </a:r>
          </a:p>
        </p:txBody>
      </p:sp>
      <p:pic>
        <p:nvPicPr>
          <p:cNvPr id="4" name="Picture 3" descr="Graphical user interface&#10;&#10;Description automatically generated">
            <a:extLst>
              <a:ext uri="{FF2B5EF4-FFF2-40B4-BE49-F238E27FC236}">
                <a16:creationId xmlns:a16="http://schemas.microsoft.com/office/drawing/2014/main" id="{79700F0A-1EA3-4BDA-A0D3-0F7ECB6EC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737" y="3319869"/>
            <a:ext cx="5720238" cy="2674025"/>
          </a:xfrm>
          <a:prstGeom prst="rect">
            <a:avLst/>
          </a:prstGeom>
        </p:spPr>
      </p:pic>
    </p:spTree>
    <p:extLst>
      <p:ext uri="{BB962C8B-B14F-4D97-AF65-F5344CB8AC3E}">
        <p14:creationId xmlns:p14="http://schemas.microsoft.com/office/powerpoint/2010/main" val="17376294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Mobile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threats on mobile are unique, with phishing being the biggest and fastest growing threat. More than 85% of these attacks take place outside of email through phishing websites, messaging apps, games, and other apps.</a:t>
            </a:r>
          </a:p>
          <a:p>
            <a:pPr>
              <a:lnSpc>
                <a:spcPct val="100000"/>
              </a:lnSpc>
              <a:spcAft>
                <a:spcPts val="1000"/>
              </a:spcAft>
            </a:pPr>
            <a:endParaRPr lang="en-US" sz="1800" dirty="0"/>
          </a:p>
          <a:p>
            <a:pPr>
              <a:lnSpc>
                <a:spcPct val="100000"/>
              </a:lnSpc>
              <a:spcAft>
                <a:spcPts val="1000"/>
              </a:spcAft>
            </a:pPr>
            <a:r>
              <a:rPr lang="en-US" sz="1800" dirty="0"/>
              <a:t>Phishing is where we believe we bring the strength of the Microsoft security platform to bear. </a:t>
            </a:r>
          </a:p>
          <a:p>
            <a:pPr>
              <a:lnSpc>
                <a:spcPct val="100000"/>
              </a:lnSpc>
              <a:spcAft>
                <a:spcPts val="1000"/>
              </a:spcAft>
            </a:pPr>
            <a:endParaRPr lang="en-US" sz="1800" dirty="0"/>
          </a:p>
          <a:p>
            <a:pPr>
              <a:lnSpc>
                <a:spcPct val="100000"/>
              </a:lnSpc>
              <a:spcAft>
                <a:spcPts val="1000"/>
              </a:spcAft>
            </a:pPr>
            <a:r>
              <a:rPr lang="en-US" sz="1800" dirty="0"/>
              <a:t>The scale of Microsoft Defender gives visibility into the billions of phishing attacks and social engineering techniques our customers face and enables us to detect and prevent these attacks on mobile.</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1359272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iOS is our mobile threat defense solution for devices running iOS 11.0 and higher. </a:t>
            </a:r>
          </a:p>
          <a:p>
            <a:pPr>
              <a:lnSpc>
                <a:spcPct val="100000"/>
              </a:lnSpc>
              <a:spcAft>
                <a:spcPts val="1000"/>
              </a:spcAft>
            </a:pPr>
            <a:r>
              <a:rPr lang="en-US" sz="1800" dirty="0"/>
              <a:t>Both Supervised and Unsupervised devices are supported. </a:t>
            </a:r>
          </a:p>
          <a:p>
            <a:pPr>
              <a:lnSpc>
                <a:spcPct val="100000"/>
              </a:lnSpc>
              <a:spcAft>
                <a:spcPts val="1000"/>
              </a:spcAft>
            </a:pPr>
            <a:endParaRPr lang="en-US" sz="1800" dirty="0"/>
          </a:p>
          <a:p>
            <a:pPr>
              <a:lnSpc>
                <a:spcPct val="100000"/>
              </a:lnSpc>
              <a:spcAft>
                <a:spcPts val="1000"/>
              </a:spcAft>
            </a:pPr>
            <a:r>
              <a:rPr lang="en-US" sz="1800" dirty="0"/>
              <a:t>On iOS, Microsoft Defender offers:</a:t>
            </a:r>
          </a:p>
          <a:p>
            <a:pPr>
              <a:lnSpc>
                <a:spcPct val="100000"/>
              </a:lnSpc>
              <a:spcAft>
                <a:spcPts val="1000"/>
              </a:spcAft>
            </a:pPr>
            <a:endParaRPr lang="en-US" sz="1800" dirty="0"/>
          </a:p>
          <a:p>
            <a:pPr>
              <a:lnSpc>
                <a:spcPct val="100000"/>
              </a:lnSpc>
              <a:spcAft>
                <a:spcPts val="1000"/>
              </a:spcAft>
            </a:pPr>
            <a:r>
              <a:rPr lang="en-US" sz="1800" dirty="0"/>
              <a:t>Anti-Phishing</a:t>
            </a:r>
          </a:p>
          <a:p>
            <a:pPr>
              <a:lnSpc>
                <a:spcPct val="100000"/>
              </a:lnSpc>
              <a:spcAft>
                <a:spcPts val="1000"/>
              </a:spcAft>
            </a:pPr>
            <a:r>
              <a:rPr lang="en-US" sz="1800" dirty="0"/>
              <a:t>Block network connections</a:t>
            </a:r>
          </a:p>
          <a:p>
            <a:pPr>
              <a:lnSpc>
                <a:spcPct val="100000"/>
              </a:lnSpc>
              <a:spcAft>
                <a:spcPts val="1000"/>
              </a:spcAft>
            </a:pPr>
            <a:r>
              <a:rPr lang="en-US" sz="1800" dirty="0"/>
              <a:t>Allow/Block URLs</a:t>
            </a:r>
          </a:p>
          <a:p>
            <a:endParaRPr lang="en-US" sz="1800" b="1" dirty="0"/>
          </a:p>
        </p:txBody>
      </p:sp>
      <p:pic>
        <p:nvPicPr>
          <p:cNvPr id="2050" name="Picture 2" descr="thumbnail image 1 of blog post titled &#10; &#10; &#10;  &#10; &#10; &#10; &#10;    &#10;  &#10;   &#10;    &#10;      &#10;       Microsoft Defender for Endpoint on iOS is generally available&#10;       &#10;      &#10;     &#10;   &#10;  &#10; &#10;   &#10; &#10; &#10; &#10; &#10; &#10;">
            <a:extLst>
              <a:ext uri="{FF2B5EF4-FFF2-40B4-BE49-F238E27FC236}">
                <a16:creationId xmlns:a16="http://schemas.microsoft.com/office/drawing/2014/main" id="{E6A6DAFC-3141-4130-8557-28F0F442F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837" y="2017116"/>
            <a:ext cx="5144753" cy="425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8388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Android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Endpoint on Android is our mobile threat defense solution for devices running Android 6.0 and higher. </a:t>
            </a:r>
          </a:p>
          <a:p>
            <a:pPr>
              <a:lnSpc>
                <a:spcPct val="100000"/>
              </a:lnSpc>
              <a:spcAft>
                <a:spcPts val="1000"/>
              </a:spcAft>
            </a:pPr>
            <a:r>
              <a:rPr lang="en-US" sz="1800" dirty="0"/>
              <a:t>Both Android Enterprise (Work Profile) and Device Administrator modes are supported. </a:t>
            </a:r>
          </a:p>
          <a:p>
            <a:pPr>
              <a:lnSpc>
                <a:spcPct val="100000"/>
              </a:lnSpc>
              <a:spcAft>
                <a:spcPts val="1000"/>
              </a:spcAft>
            </a:pPr>
            <a:endParaRPr lang="en-US" sz="1800" dirty="0"/>
          </a:p>
          <a:p>
            <a:pPr>
              <a:lnSpc>
                <a:spcPct val="100000"/>
              </a:lnSpc>
              <a:spcAft>
                <a:spcPts val="1000"/>
              </a:spcAft>
            </a:pPr>
            <a:r>
              <a:rPr lang="en-US" sz="1800" dirty="0"/>
              <a:t>On Android, Microsoft Defender offers:</a:t>
            </a:r>
          </a:p>
          <a:p>
            <a:pPr>
              <a:lnSpc>
                <a:spcPct val="100000"/>
              </a:lnSpc>
              <a:spcAft>
                <a:spcPts val="1000"/>
              </a:spcAft>
            </a:pPr>
            <a:r>
              <a:rPr lang="en-US" sz="1800" dirty="0"/>
              <a:t>Anti-Phishing</a:t>
            </a:r>
          </a:p>
          <a:p>
            <a:pPr>
              <a:lnSpc>
                <a:spcPct val="100000"/>
              </a:lnSpc>
              <a:spcAft>
                <a:spcPts val="1000"/>
              </a:spcAft>
            </a:pPr>
            <a:r>
              <a:rPr lang="en-US" sz="1800" dirty="0"/>
              <a:t>Block network connections</a:t>
            </a:r>
          </a:p>
          <a:p>
            <a:pPr>
              <a:lnSpc>
                <a:spcPct val="100000"/>
              </a:lnSpc>
              <a:spcAft>
                <a:spcPts val="1000"/>
              </a:spcAft>
            </a:pPr>
            <a:r>
              <a:rPr lang="en-US" sz="1800" dirty="0"/>
              <a:t>Allow/Block URLs</a:t>
            </a:r>
          </a:p>
          <a:p>
            <a:pPr>
              <a:lnSpc>
                <a:spcPct val="100000"/>
              </a:lnSpc>
              <a:spcAft>
                <a:spcPts val="1000"/>
              </a:spcAft>
            </a:pPr>
            <a:r>
              <a:rPr lang="en-US" sz="1800" dirty="0"/>
              <a:t>Malware Scan</a:t>
            </a:r>
          </a:p>
          <a:p>
            <a:pPr>
              <a:lnSpc>
                <a:spcPct val="100000"/>
              </a:lnSpc>
              <a:spcAft>
                <a:spcPts val="1000"/>
              </a:spcAft>
            </a:pPr>
            <a:r>
              <a:rPr lang="en-US" sz="1800" dirty="0"/>
              <a:t>Storage and memory peripheral scan</a:t>
            </a:r>
          </a:p>
          <a:p>
            <a:pPr>
              <a:lnSpc>
                <a:spcPct val="100000"/>
              </a:lnSpc>
              <a:spcAft>
                <a:spcPts val="1000"/>
              </a:spcAft>
            </a:pPr>
            <a:r>
              <a:rPr lang="en-US" sz="1800" dirty="0"/>
              <a:t>Block risky devices</a:t>
            </a:r>
          </a:p>
          <a:p>
            <a:endParaRPr lang="en-US" sz="1800" b="1" dirty="0"/>
          </a:p>
        </p:txBody>
      </p:sp>
      <p:pic>
        <p:nvPicPr>
          <p:cNvPr id="4" name="Picture 3" descr="Text&#10;&#10;Description automatically generated">
            <a:extLst>
              <a:ext uri="{FF2B5EF4-FFF2-40B4-BE49-F238E27FC236}">
                <a16:creationId xmlns:a16="http://schemas.microsoft.com/office/drawing/2014/main" id="{85EDA2B2-1E3B-4037-A815-BBF4143DC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453" y="2125473"/>
            <a:ext cx="2398435" cy="4226316"/>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8B78D276-6BD0-43FC-B5A8-D71F27032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117" y="2125473"/>
            <a:ext cx="2398435" cy="4226316"/>
          </a:xfrm>
          <a:prstGeom prst="rect">
            <a:avLst/>
          </a:prstGeom>
        </p:spPr>
      </p:pic>
    </p:spTree>
    <p:extLst>
      <p:ext uri="{BB962C8B-B14F-4D97-AF65-F5344CB8AC3E}">
        <p14:creationId xmlns:p14="http://schemas.microsoft.com/office/powerpoint/2010/main" val="31829150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Onboarding - Mobile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iOS + Android support:</a:t>
            </a:r>
          </a:p>
          <a:p>
            <a:pPr>
              <a:lnSpc>
                <a:spcPct val="100000"/>
              </a:lnSpc>
              <a:spcAft>
                <a:spcPts val="1000"/>
              </a:spcAft>
            </a:pPr>
            <a:r>
              <a:rPr lang="en-US" sz="1800" dirty="0"/>
              <a:t>	App Store</a:t>
            </a:r>
          </a:p>
          <a:p>
            <a:pPr>
              <a:lnSpc>
                <a:spcPct val="100000"/>
              </a:lnSpc>
              <a:spcAft>
                <a:spcPts val="1000"/>
              </a:spcAft>
            </a:pPr>
            <a:r>
              <a:rPr lang="en-US" sz="1800" dirty="0"/>
              <a:t>	Endpoint Management </a:t>
            </a:r>
          </a:p>
          <a:p>
            <a:pPr>
              <a:lnSpc>
                <a:spcPct val="100000"/>
              </a:lnSpc>
              <a:spcAft>
                <a:spcPts val="1000"/>
              </a:spcAft>
            </a:pPr>
            <a:endParaRPr lang="en-US" sz="1800" dirty="0"/>
          </a:p>
          <a:p>
            <a:pPr>
              <a:lnSpc>
                <a:spcPct val="100000"/>
              </a:lnSpc>
              <a:spcAft>
                <a:spcPts val="1000"/>
              </a:spcAft>
            </a:pPr>
            <a:r>
              <a:rPr lang="en-US" sz="1800" dirty="0"/>
              <a:t>Endpoint Management forces the deployment of the app to the devices</a:t>
            </a:r>
          </a:p>
          <a:p>
            <a:pPr>
              <a:lnSpc>
                <a:spcPct val="100000"/>
              </a:lnSpc>
              <a:spcAft>
                <a:spcPts val="1000"/>
              </a:spcAft>
            </a:pPr>
            <a:endParaRPr lang="en-US" sz="1800" dirty="0"/>
          </a:p>
          <a:p>
            <a:pPr>
              <a:lnSpc>
                <a:spcPct val="100000"/>
              </a:lnSpc>
              <a:spcAft>
                <a:spcPts val="1000"/>
              </a:spcAft>
            </a:pPr>
            <a:r>
              <a:rPr lang="en-US" sz="1800" dirty="0"/>
              <a:t>Auto setup of always on VPN deployment option</a:t>
            </a:r>
          </a:p>
          <a:p>
            <a:pPr>
              <a:lnSpc>
                <a:spcPct val="100000"/>
              </a:lnSpc>
              <a:spcAft>
                <a:spcPts val="1000"/>
              </a:spcAft>
            </a:pPr>
            <a:r>
              <a:rPr lang="en-US" sz="1800" dirty="0"/>
              <a:t>	Doesn’t require user to do any setup during onboarding</a:t>
            </a:r>
          </a:p>
          <a:p>
            <a:pPr>
              <a:lnSpc>
                <a:spcPct val="100000"/>
              </a:lnSpc>
              <a:spcAft>
                <a:spcPts val="1000"/>
              </a:spcAft>
            </a:pPr>
            <a:r>
              <a:rPr lang="en-US" sz="1800" dirty="0"/>
              <a:t>	</a:t>
            </a:r>
          </a:p>
          <a:p>
            <a:endParaRPr lang="en-US" sz="1800" b="1" dirty="0"/>
          </a:p>
        </p:txBody>
      </p:sp>
    </p:spTree>
    <p:extLst>
      <p:ext uri="{BB962C8B-B14F-4D97-AF65-F5344CB8AC3E}">
        <p14:creationId xmlns:p14="http://schemas.microsoft.com/office/powerpoint/2010/main" val="40143395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Linux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309879" cy="502447"/>
          </a:xfrm>
        </p:spPr>
        <p:txBody>
          <a:bodyPr/>
          <a:lstStyle/>
          <a:p>
            <a:pPr>
              <a:lnSpc>
                <a:spcPct val="100000"/>
              </a:lnSpc>
              <a:spcAft>
                <a:spcPts val="1000"/>
              </a:spcAft>
            </a:pPr>
            <a:r>
              <a:rPr lang="en-US" sz="1800" dirty="0"/>
              <a:t>Microsoft Defender for Endpoint on Linux offers preventative (AV) capabilities for Linux servers. </a:t>
            </a:r>
          </a:p>
          <a:p>
            <a:pPr>
              <a:lnSpc>
                <a:spcPct val="100000"/>
              </a:lnSpc>
              <a:spcAft>
                <a:spcPts val="1000"/>
              </a:spcAft>
            </a:pPr>
            <a:r>
              <a:rPr lang="en-US" sz="1800" dirty="0"/>
              <a:t>This includes a full command line experience to configure and manage the agent, initiate scans, and manage threats.  Defender for Endpoint is able to capture Linux file server activity, including sign-in, connections, read and copied files, various discovery activities, and Pass-the-Hash (</a:t>
            </a:r>
            <a:r>
              <a:rPr lang="en-US" sz="1800" dirty="0" err="1"/>
              <a:t>PtH</a:t>
            </a:r>
            <a:r>
              <a:rPr lang="en-US" sz="1800" dirty="0"/>
              <a:t>).</a:t>
            </a:r>
          </a:p>
          <a:p>
            <a:pPr>
              <a:lnSpc>
                <a:spcPct val="100000"/>
              </a:lnSpc>
              <a:spcAft>
                <a:spcPts val="1000"/>
              </a:spcAft>
            </a:pPr>
            <a:endParaRPr lang="en-US" sz="1800" dirty="0"/>
          </a:p>
          <a:p>
            <a:pPr>
              <a:lnSpc>
                <a:spcPct val="100000"/>
              </a:lnSpc>
              <a:spcAft>
                <a:spcPts val="1000"/>
              </a:spcAft>
            </a:pPr>
            <a:r>
              <a:rPr lang="en-US" sz="1800" dirty="0"/>
              <a:t>We support recent versions of the six most common Linux Server distributions: RHEL 7.2+, CentOS Linux 7.2+, Ubuntu 16 LTS, or higher LTS, SLES 12+, Debian 9+, and Oracle Linux 7.2. </a:t>
            </a:r>
          </a:p>
          <a:p>
            <a:pPr>
              <a:lnSpc>
                <a:spcPct val="100000"/>
              </a:lnSpc>
              <a:spcAft>
                <a:spcPts val="1000"/>
              </a:spcAft>
            </a:pPr>
            <a:r>
              <a:rPr lang="en-US" sz="1800" dirty="0"/>
              <a:t>Microsoft Defender for Endpoint on Linux can be deployed and configured using Puppet, Ansible, or using your existing Linux configuration management tool.</a:t>
            </a:r>
          </a:p>
          <a:p>
            <a:endParaRPr lang="en-US" sz="1800" b="1" dirty="0"/>
          </a:p>
        </p:txBody>
      </p:sp>
      <p:pic>
        <p:nvPicPr>
          <p:cNvPr id="5" name="Picture 4">
            <a:extLst>
              <a:ext uri="{FF2B5EF4-FFF2-40B4-BE49-F238E27FC236}">
                <a16:creationId xmlns:a16="http://schemas.microsoft.com/office/drawing/2014/main" id="{0B2334C4-DDEC-4658-B2DE-052CF4FD0B4D}"/>
              </a:ext>
            </a:extLst>
          </p:cNvPr>
          <p:cNvPicPr>
            <a:picLocks noChangeAspect="1"/>
          </p:cNvPicPr>
          <p:nvPr/>
        </p:nvPicPr>
        <p:blipFill>
          <a:blip r:embed="rId3"/>
          <a:stretch>
            <a:fillRect/>
          </a:stretch>
        </p:blipFill>
        <p:spPr>
          <a:xfrm>
            <a:off x="7935327" y="1140743"/>
            <a:ext cx="3143250" cy="3914775"/>
          </a:xfrm>
          <a:prstGeom prst="rect">
            <a:avLst/>
          </a:prstGeom>
        </p:spPr>
      </p:pic>
    </p:spTree>
    <p:extLst>
      <p:ext uri="{BB962C8B-B14F-4D97-AF65-F5344CB8AC3E}">
        <p14:creationId xmlns:p14="http://schemas.microsoft.com/office/powerpoint/2010/main" val="28967473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Onboarding - Linux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Multiple channels available</a:t>
            </a:r>
          </a:p>
          <a:p>
            <a:pPr>
              <a:lnSpc>
                <a:spcPct val="100000"/>
              </a:lnSpc>
              <a:spcAft>
                <a:spcPts val="1000"/>
              </a:spcAft>
            </a:pPr>
            <a:r>
              <a:rPr lang="en-US" sz="1800" dirty="0"/>
              <a:t>	insiders-fast, insiders-slow, or prod. </a:t>
            </a:r>
          </a:p>
          <a:p>
            <a:pPr>
              <a:lnSpc>
                <a:spcPct val="100000"/>
              </a:lnSpc>
              <a:spcAft>
                <a:spcPts val="1000"/>
              </a:spcAft>
            </a:pPr>
            <a:endParaRPr lang="en-US" sz="1800" dirty="0"/>
          </a:p>
          <a:p>
            <a:pPr>
              <a:lnSpc>
                <a:spcPct val="100000"/>
              </a:lnSpc>
              <a:spcAft>
                <a:spcPts val="1000"/>
              </a:spcAft>
            </a:pPr>
            <a:r>
              <a:rPr lang="en-US" sz="1800" dirty="0"/>
              <a:t>Each of these channels corresponds to a Linux software repository. The choice of the channel determines the type and frequency of updates that are offered to your device. 	</a:t>
            </a:r>
          </a:p>
          <a:p>
            <a:pPr>
              <a:lnSpc>
                <a:spcPct val="100000"/>
              </a:lnSpc>
              <a:spcAft>
                <a:spcPts val="1000"/>
              </a:spcAft>
            </a:pPr>
            <a:r>
              <a:rPr lang="en-US" sz="1800" dirty="0"/>
              <a:t>Devices in insiders-fast are the first ones to receive updates and new features, followed later by insiders-slow and lastly by prod.</a:t>
            </a:r>
          </a:p>
          <a:p>
            <a:pPr>
              <a:lnSpc>
                <a:spcPct val="100000"/>
              </a:lnSpc>
              <a:spcAft>
                <a:spcPts val="1000"/>
              </a:spcAft>
            </a:pPr>
            <a:br>
              <a:rPr lang="en-US" sz="1800" dirty="0"/>
            </a:br>
            <a:r>
              <a:rPr lang="en-US" sz="1800" dirty="0"/>
              <a:t>Switching the channel after the initial installation requires the product to be reinstalled.</a:t>
            </a:r>
          </a:p>
          <a:p>
            <a:pPr>
              <a:lnSpc>
                <a:spcPct val="100000"/>
              </a:lnSpc>
              <a:spcAft>
                <a:spcPts val="1000"/>
              </a:spcAft>
            </a:pPr>
            <a:br>
              <a:rPr lang="en-US" sz="1800" dirty="0"/>
            </a:br>
            <a:r>
              <a:rPr lang="en-US" sz="1800" dirty="0"/>
              <a:t>OS supported deployment tools, bash script, Ansible, Chef and Puppet supported.</a:t>
            </a:r>
          </a:p>
          <a:p>
            <a:br>
              <a:rPr lang="en-US" sz="1800" dirty="0"/>
            </a:br>
            <a:r>
              <a:rPr lang="en-US" sz="1800" dirty="0"/>
              <a:t>Running Defender for Endpoint on Linux side by side with other </a:t>
            </a:r>
            <a:r>
              <a:rPr lang="en-US" sz="1800" dirty="0" err="1"/>
              <a:t>fanotify</a:t>
            </a:r>
            <a:r>
              <a:rPr lang="en-US" sz="1800" dirty="0"/>
              <a:t>-based security solutions is not supported.</a:t>
            </a:r>
          </a:p>
        </p:txBody>
      </p:sp>
    </p:spTree>
    <p:extLst>
      <p:ext uri="{BB962C8B-B14F-4D97-AF65-F5344CB8AC3E}">
        <p14:creationId xmlns:p14="http://schemas.microsoft.com/office/powerpoint/2010/main" val="16660506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macOS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three most recent major releases of macOS are supported. Beta versions of macOS are not supported.</a:t>
            </a:r>
          </a:p>
          <a:p>
            <a:pPr>
              <a:lnSpc>
                <a:spcPct val="100000"/>
              </a:lnSpc>
              <a:spcAft>
                <a:spcPts val="1000"/>
              </a:spcAft>
            </a:pPr>
            <a:endParaRPr lang="en-US" sz="1800" dirty="0"/>
          </a:p>
          <a:p>
            <a:pPr>
              <a:lnSpc>
                <a:spcPct val="100000"/>
              </a:lnSpc>
              <a:spcAft>
                <a:spcPts val="1000"/>
              </a:spcAft>
            </a:pPr>
            <a:r>
              <a:rPr lang="en-US" sz="1800" dirty="0"/>
              <a:t>macOS devices with M1 processors are not supported.</a:t>
            </a:r>
          </a:p>
          <a:p>
            <a:pPr>
              <a:lnSpc>
                <a:spcPct val="100000"/>
              </a:lnSpc>
              <a:spcAft>
                <a:spcPts val="1000"/>
              </a:spcAft>
            </a:pPr>
            <a:endParaRPr lang="en-US" sz="1800" dirty="0"/>
          </a:p>
          <a:p>
            <a:pPr>
              <a:lnSpc>
                <a:spcPct val="100000"/>
              </a:lnSpc>
              <a:spcAft>
                <a:spcPts val="1000"/>
              </a:spcAft>
            </a:pPr>
            <a:r>
              <a:rPr lang="en-US" sz="1800" dirty="0"/>
              <a:t>After you've enabled the service, you may need to configure your network or firewall to allow outbound connections between it and your endpoints.</a:t>
            </a:r>
          </a:p>
          <a:p>
            <a:pPr>
              <a:lnSpc>
                <a:spcPct val="100000"/>
              </a:lnSpc>
              <a:spcAft>
                <a:spcPts val="1000"/>
              </a:spcAft>
            </a:pPr>
            <a:endParaRPr lang="en-US" sz="1800" dirty="0"/>
          </a:p>
          <a:p>
            <a:pPr>
              <a:lnSpc>
                <a:spcPct val="100000"/>
              </a:lnSpc>
              <a:spcAft>
                <a:spcPts val="1000"/>
              </a:spcAft>
            </a:pPr>
            <a:r>
              <a:rPr lang="en-US" sz="1800" dirty="0">
                <a:hlinkClick r:id="rId3"/>
              </a:rPr>
              <a:t>Spreadsheet</a:t>
            </a:r>
            <a:r>
              <a:rPr lang="en-US" sz="1800" dirty="0"/>
              <a:t> of specific DNS records for service locations, geographic locations, and OS.</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4318290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Onboarding - macOS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via Manual, Endpoint Management, JAMF, or other MDM solution available</a:t>
            </a:r>
          </a:p>
          <a:p>
            <a:pPr>
              <a:lnSpc>
                <a:spcPct val="100000"/>
              </a:lnSpc>
              <a:spcAft>
                <a:spcPts val="1000"/>
              </a:spcAft>
            </a:pPr>
            <a:endParaRPr lang="en-US" sz="1800" b="1" dirty="0"/>
          </a:p>
          <a:p>
            <a:pPr>
              <a:lnSpc>
                <a:spcPct val="100000"/>
              </a:lnSpc>
              <a:spcAft>
                <a:spcPts val="1000"/>
              </a:spcAft>
            </a:pPr>
            <a:r>
              <a:rPr lang="en-US" sz="1800" dirty="0"/>
              <a:t>Configuration profile must be built to allow Microsoft Defender can operate properly. Some examples:</a:t>
            </a:r>
          </a:p>
          <a:p>
            <a:pPr>
              <a:lnSpc>
                <a:spcPct val="100000"/>
              </a:lnSpc>
              <a:spcAft>
                <a:spcPts val="1000"/>
              </a:spcAft>
            </a:pPr>
            <a:endParaRPr lang="en-US" sz="1800" dirty="0"/>
          </a:p>
          <a:p>
            <a:pPr>
              <a:lnSpc>
                <a:spcPct val="100000"/>
              </a:lnSpc>
              <a:spcAft>
                <a:spcPts val="1000"/>
              </a:spcAft>
            </a:pPr>
            <a:r>
              <a:rPr lang="en-US" sz="1800" dirty="0"/>
              <a:t>Disk Access - macOS 10.15 (Catalina) contains new security and privacy enhancements. Beginning with this version, by default, applications are not able to access certain locations on disk (such as Documents, Downloads, Desktop, etc.) without explicit consent.</a:t>
            </a:r>
          </a:p>
          <a:p>
            <a:pPr>
              <a:lnSpc>
                <a:spcPct val="100000"/>
              </a:lnSpc>
              <a:spcAft>
                <a:spcPts val="1000"/>
              </a:spcAft>
            </a:pPr>
            <a:endParaRPr lang="en-US" sz="1800" dirty="0"/>
          </a:p>
          <a:p>
            <a:pPr>
              <a:lnSpc>
                <a:spcPct val="100000"/>
              </a:lnSpc>
              <a:spcAft>
                <a:spcPts val="1000"/>
              </a:spcAft>
            </a:pPr>
            <a:r>
              <a:rPr lang="en-US" sz="1800" dirty="0"/>
              <a:t>Network Filter - As part of the Endpoint Detection and Response capabilities, Microsoft Defender for Endpoint on macOS inspects socket traffic and reports this information to the Microsoft Defender Security Center portal. </a:t>
            </a:r>
          </a:p>
        </p:txBody>
      </p:sp>
    </p:spTree>
    <p:extLst>
      <p:ext uri="{BB962C8B-B14F-4D97-AF65-F5344CB8AC3E}">
        <p14:creationId xmlns:p14="http://schemas.microsoft.com/office/powerpoint/2010/main" val="39058774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 Rings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ring-based approach is a method of identifying a set of endpoints to onboard and verifying that certain criteria is met before proceeding to deploy the service to a larger set of devices. </a:t>
            </a:r>
          </a:p>
          <a:p>
            <a:pPr>
              <a:lnSpc>
                <a:spcPct val="100000"/>
              </a:lnSpc>
              <a:spcAft>
                <a:spcPts val="1000"/>
              </a:spcAft>
            </a:pPr>
            <a:r>
              <a:rPr lang="en-US" sz="1800" dirty="0"/>
              <a:t>You can define the exit criteria for each ring and ensure that they are satisfied before moving on to the next ring.</a:t>
            </a:r>
          </a:p>
        </p:txBody>
      </p:sp>
      <p:pic>
        <p:nvPicPr>
          <p:cNvPr id="11266" name="Picture 2" descr="Image of deployment rings">
            <a:extLst>
              <a:ext uri="{FF2B5EF4-FFF2-40B4-BE49-F238E27FC236}">
                <a16:creationId xmlns:a16="http://schemas.microsoft.com/office/drawing/2014/main" id="{45FE7D9E-D351-4D6F-97E4-2C1A4C394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630" y="2342649"/>
            <a:ext cx="5476875"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918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Channels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choice of the channel determines the type and frequency of updates that are offered to your device. Devices in Beta are the first ones to receive updates and new features, followed later by Preview and lastly by Current.</a:t>
            </a:r>
          </a:p>
          <a:p>
            <a:pPr>
              <a:lnSpc>
                <a:spcPct val="100000"/>
              </a:lnSpc>
              <a:spcAft>
                <a:spcPts val="1000"/>
              </a:spcAft>
            </a:pPr>
            <a:r>
              <a:rPr lang="en-US" sz="1800" dirty="0"/>
              <a:t>In order to preview new features and provide early feedback, it is recommended that you configure some devices in your enterprise to use either Beta or Preview. Switching the channel after the initial installation requires the product to be reinstalled</a:t>
            </a:r>
          </a:p>
        </p:txBody>
      </p:sp>
      <p:sp>
        <p:nvSpPr>
          <p:cNvPr id="2" name="AutoShape 2" descr="Image of insider rings">
            <a:extLst>
              <a:ext uri="{FF2B5EF4-FFF2-40B4-BE49-F238E27FC236}">
                <a16:creationId xmlns:a16="http://schemas.microsoft.com/office/drawing/2014/main" id="{32130783-44C9-4242-8BFB-933109AA8C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B37B185-2FD9-4613-800A-6498F8D370E9}"/>
              </a:ext>
            </a:extLst>
          </p:cNvPr>
          <p:cNvPicPr>
            <a:picLocks noChangeAspect="1"/>
          </p:cNvPicPr>
          <p:nvPr/>
        </p:nvPicPr>
        <p:blipFill>
          <a:blip r:embed="rId3"/>
          <a:stretch>
            <a:fillRect/>
          </a:stretch>
        </p:blipFill>
        <p:spPr>
          <a:xfrm>
            <a:off x="2224087" y="3319964"/>
            <a:ext cx="7439025" cy="2600325"/>
          </a:xfrm>
          <a:prstGeom prst="rect">
            <a:avLst/>
          </a:prstGeom>
        </p:spPr>
      </p:pic>
    </p:spTree>
    <p:extLst>
      <p:ext uri="{BB962C8B-B14F-4D97-AF65-F5344CB8AC3E}">
        <p14:creationId xmlns:p14="http://schemas.microsoft.com/office/powerpoint/2010/main" val="12863682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Smart Screen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SmartScreen protects against phishing or malware websites and applications, and the downloading of potentially malicious files.</a:t>
            </a:r>
          </a:p>
          <a:p>
            <a:pPr>
              <a:lnSpc>
                <a:spcPct val="100000"/>
              </a:lnSpc>
              <a:spcAft>
                <a:spcPts val="1000"/>
              </a:spcAft>
            </a:pPr>
            <a:r>
              <a:rPr lang="en-US" sz="1800" dirty="0"/>
              <a:t>Provides an early warning system against websites that might engage in phishing attacks or attempt to distribute malware through a socially engineered attack.</a:t>
            </a:r>
          </a:p>
          <a:p>
            <a:pPr>
              <a:lnSpc>
                <a:spcPct val="100000"/>
              </a:lnSpc>
              <a:spcAft>
                <a:spcPts val="1000"/>
              </a:spcAft>
            </a:pPr>
            <a:r>
              <a:rPr lang="en-US" sz="1800" dirty="0"/>
              <a:t>Microsoft Defender SmartScreen works with Intune, Group Policy, and mobile device management (MDM) settings to help you manage your organization's computer settings. Based on how you set up Microsoft Defender SmartScreen, you can show employees a warning page and let them continue to the site, or you can block the site entirely.</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13470437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Smart Screen - Benefits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Anti-phishing and anti-malware support</a:t>
            </a:r>
          </a:p>
          <a:p>
            <a:pPr>
              <a:lnSpc>
                <a:spcPct val="100000"/>
              </a:lnSpc>
              <a:spcAft>
                <a:spcPts val="1000"/>
              </a:spcAft>
            </a:pPr>
            <a:r>
              <a:rPr lang="en-US" sz="1800" dirty="0"/>
              <a:t>Reputation-based URL and app protection</a:t>
            </a:r>
          </a:p>
          <a:p>
            <a:pPr>
              <a:lnSpc>
                <a:spcPct val="100000"/>
              </a:lnSpc>
              <a:spcAft>
                <a:spcPts val="1000"/>
              </a:spcAft>
            </a:pPr>
            <a:r>
              <a:rPr lang="en-US" sz="1800" dirty="0"/>
              <a:t>Operating system integration</a:t>
            </a:r>
          </a:p>
          <a:p>
            <a:pPr>
              <a:lnSpc>
                <a:spcPct val="100000"/>
              </a:lnSpc>
              <a:spcAft>
                <a:spcPts val="1000"/>
              </a:spcAft>
            </a:pPr>
            <a:r>
              <a:rPr lang="en-US" sz="1800" dirty="0"/>
              <a:t>Improved heuristics and diagnostic data</a:t>
            </a:r>
          </a:p>
          <a:p>
            <a:pPr>
              <a:lnSpc>
                <a:spcPct val="100000"/>
              </a:lnSpc>
              <a:spcAft>
                <a:spcPts val="1000"/>
              </a:spcAft>
            </a:pPr>
            <a:r>
              <a:rPr lang="en-US" sz="1800" dirty="0"/>
              <a:t>Management through Group Policy and Microsoft Intune</a:t>
            </a:r>
          </a:p>
          <a:p>
            <a:pPr>
              <a:lnSpc>
                <a:spcPct val="100000"/>
              </a:lnSpc>
              <a:spcAft>
                <a:spcPts val="1000"/>
              </a:spcAft>
            </a:pPr>
            <a:r>
              <a:rPr lang="en-US" sz="1800" dirty="0"/>
              <a:t>Blocking URLs associated with potentially unwanted applications</a:t>
            </a:r>
          </a:p>
          <a:p>
            <a:endParaRPr lang="en-US" sz="1800" b="1" dirty="0"/>
          </a:p>
        </p:txBody>
      </p:sp>
    </p:spTree>
    <p:extLst>
      <p:ext uri="{BB962C8B-B14F-4D97-AF65-F5344CB8AC3E}">
        <p14:creationId xmlns:p14="http://schemas.microsoft.com/office/powerpoint/2010/main" val="35078585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Disconnected Devices -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a cloud-based solution = Not all devices can be connected to an external endpoint.</a:t>
            </a:r>
          </a:p>
          <a:p>
            <a:pPr>
              <a:lnSpc>
                <a:spcPct val="100000"/>
              </a:lnSpc>
              <a:spcAft>
                <a:spcPts val="1000"/>
              </a:spcAft>
            </a:pPr>
            <a:r>
              <a:rPr lang="en-US" sz="1800" dirty="0"/>
              <a:t>Consider what type of disconnected scenario you have</a:t>
            </a:r>
          </a:p>
          <a:p>
            <a:endParaRPr lang="en-US" sz="1800" b="1" dirty="0"/>
          </a:p>
        </p:txBody>
      </p:sp>
      <p:pic>
        <p:nvPicPr>
          <p:cNvPr id="12290" name="Picture 2" descr="thumbnail image 1 of blog post titled &#10; &#10; &#10;  &#10; &#10; &#10; &#10;    &#10;  &#10;   &#10;    &#10;      &#10;       Protecting disconnected devices with Microsoft Defender ATP&#10;       &#10;      &#10;     &#10;   &#10;  &#10; &#10;   &#10; &#10; &#10; &#10; &#10; &#10;">
            <a:extLst>
              <a:ext uri="{FF2B5EF4-FFF2-40B4-BE49-F238E27FC236}">
                <a16:creationId xmlns:a16="http://schemas.microsoft.com/office/drawing/2014/main" id="{B0C06CB6-E3A1-46C5-9FFB-5C957646F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21" y="2893968"/>
            <a:ext cx="4668948" cy="22339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umbnail image 2 of blog post titled &#10; &#10; &#10;  &#10; &#10; &#10; &#10;    &#10;  &#10;   &#10;    &#10;      &#10;       Protecting disconnected devices with Microsoft Defender ATP&#10;       &#10;      &#10;     &#10;   &#10;  &#10; &#10;   &#10; &#10; &#10; &#10; &#10; &#10;">
            <a:extLst>
              <a:ext uri="{FF2B5EF4-FFF2-40B4-BE49-F238E27FC236}">
                <a16:creationId xmlns:a16="http://schemas.microsoft.com/office/drawing/2014/main" id="{374456BD-9329-461C-B49C-13EB0233A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0097" y="2893968"/>
            <a:ext cx="4406815" cy="2130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9277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Disconnected Devices – Update Delivery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Consider how updates are delivered and how configuration is managed:</a:t>
            </a:r>
          </a:p>
          <a:p>
            <a:pPr>
              <a:lnSpc>
                <a:spcPct val="100000"/>
              </a:lnSpc>
              <a:spcAft>
                <a:spcPts val="1000"/>
              </a:spcAft>
            </a:pPr>
            <a:r>
              <a:rPr lang="en-US" sz="1800" dirty="0"/>
              <a:t>Inventory. Any auxiliary device that is connected to the disconnected device at any level of relationship (primary, secondary, tertiary) needs to be protected.</a:t>
            </a:r>
          </a:p>
          <a:p>
            <a:pPr>
              <a:lnSpc>
                <a:spcPct val="100000"/>
              </a:lnSpc>
              <a:spcAft>
                <a:spcPts val="1000"/>
              </a:spcAft>
            </a:pPr>
            <a:r>
              <a:rPr lang="en-US" sz="1800" dirty="0"/>
              <a:t>	Update management (device). Determine where your updates get onto the disconnected device. Is it with a USB thumb drive? A management repository that can only connect to the disconnected device</a:t>
            </a:r>
          </a:p>
          <a:p>
            <a:pPr>
              <a:lnSpc>
                <a:spcPct val="100000"/>
              </a:lnSpc>
              <a:spcAft>
                <a:spcPts val="1000"/>
              </a:spcAft>
            </a:pPr>
            <a:r>
              <a:rPr lang="en-US" sz="1800" dirty="0"/>
              <a:t>	Update management (relationships). Go the next level up – how do updates get onto that auxiliary device? Are they downloaded onto a PC, and then copied to the USB thumb drive? Are they distributed via Config Manager onto your management repo? What gates are involved and what other devices are connected to the auxiliary updating device?</a:t>
            </a:r>
          </a:p>
          <a:p>
            <a:pPr>
              <a:lnSpc>
                <a:spcPct val="100000"/>
              </a:lnSpc>
              <a:spcAft>
                <a:spcPts val="1000"/>
              </a:spcAft>
            </a:pPr>
            <a:r>
              <a:rPr lang="en-US" sz="1800" dirty="0"/>
              <a:t>User permissions. Who uses the disconnected device? What admin privileges do they have? Can they install apps or change settings?</a:t>
            </a:r>
          </a:p>
          <a:p>
            <a:pPr>
              <a:lnSpc>
                <a:spcPct val="100000"/>
              </a:lnSpc>
              <a:spcAft>
                <a:spcPts val="1000"/>
              </a:spcAft>
            </a:pPr>
            <a:r>
              <a:rPr lang="en-US" sz="1800" dirty="0"/>
              <a:t>Removable device control. Do users ever need to plug in removable devices? What’s the core purpose of the device?</a:t>
            </a:r>
          </a:p>
          <a:p>
            <a:endParaRPr lang="en-US" sz="1800" b="1" dirty="0"/>
          </a:p>
        </p:txBody>
      </p:sp>
    </p:spTree>
    <p:extLst>
      <p:ext uri="{BB962C8B-B14F-4D97-AF65-F5344CB8AC3E}">
        <p14:creationId xmlns:p14="http://schemas.microsoft.com/office/powerpoint/2010/main" val="369368004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Licensing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84338" cy="286527"/>
          </a:xfrm>
        </p:spPr>
        <p:txBody>
          <a:bodyPr/>
          <a:lstStyle/>
          <a:p>
            <a:pPr defTabSz="797968">
              <a:spcBef>
                <a:spcPct val="0"/>
              </a:spcBef>
              <a:spcAft>
                <a:spcPts val="800"/>
              </a:spcAft>
              <a:defRPr/>
            </a:pPr>
            <a:r>
              <a:rPr lang="en-US" sz="1800" dirty="0">
                <a:ln w="3175">
                  <a:noFill/>
                </a:ln>
                <a:cs typeface="Segoe UI Semibold"/>
              </a:rPr>
              <a:t>Any of these licenses gives you access to Microsoft 365 Defender features in Microsoft 365 security center without additional cost:</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    Microsoft 365 E5 or A5</a:t>
            </a:r>
          </a:p>
          <a:p>
            <a:pPr defTabSz="797968">
              <a:spcBef>
                <a:spcPct val="0"/>
              </a:spcBef>
              <a:spcAft>
                <a:spcPts val="800"/>
              </a:spcAft>
              <a:defRPr/>
            </a:pPr>
            <a:r>
              <a:rPr lang="en-US" sz="1800" dirty="0">
                <a:ln w="3175">
                  <a:noFill/>
                </a:ln>
                <a:cs typeface="Segoe UI Semibold"/>
              </a:rPr>
              <a:t>    Microsoft 365 E3 with the Microsoft 365 E5 Security add-on</a:t>
            </a:r>
          </a:p>
          <a:p>
            <a:pPr defTabSz="797968">
              <a:spcBef>
                <a:spcPct val="0"/>
              </a:spcBef>
              <a:spcAft>
                <a:spcPts val="800"/>
              </a:spcAft>
              <a:defRPr/>
            </a:pPr>
            <a:r>
              <a:rPr lang="en-US" sz="1800" dirty="0">
                <a:ln w="3175">
                  <a:noFill/>
                </a:ln>
                <a:cs typeface="Segoe UI Semibold"/>
              </a:rPr>
              <a:t>    Microsoft 365 A3 with the Microsoft 365 A5 Security add-on</a:t>
            </a:r>
          </a:p>
          <a:p>
            <a:pPr defTabSz="797968">
              <a:spcBef>
                <a:spcPct val="0"/>
              </a:spcBef>
              <a:spcAft>
                <a:spcPts val="800"/>
              </a:spcAft>
              <a:defRPr/>
            </a:pPr>
            <a:r>
              <a:rPr lang="en-US" sz="1800" dirty="0">
                <a:ln w="3175">
                  <a:noFill/>
                </a:ln>
                <a:cs typeface="Segoe UI Semibold"/>
              </a:rPr>
              <a:t>    Windows 10 Enterprise E5 or A5</a:t>
            </a:r>
          </a:p>
          <a:p>
            <a:pPr defTabSz="797968">
              <a:spcBef>
                <a:spcPct val="0"/>
              </a:spcBef>
              <a:spcAft>
                <a:spcPts val="800"/>
              </a:spcAft>
              <a:defRPr/>
            </a:pPr>
            <a:r>
              <a:rPr lang="en-US" sz="1800" dirty="0">
                <a:ln w="3175">
                  <a:noFill/>
                </a:ln>
                <a:cs typeface="Segoe UI Semibold"/>
              </a:rPr>
              <a:t>    Enterprise Mobility + Security (EMS) E5 or A5</a:t>
            </a:r>
          </a:p>
          <a:p>
            <a:pPr defTabSz="797968">
              <a:spcBef>
                <a:spcPct val="0"/>
              </a:spcBef>
              <a:spcAft>
                <a:spcPts val="800"/>
              </a:spcAft>
              <a:defRPr/>
            </a:pPr>
            <a:r>
              <a:rPr lang="en-US" sz="1800" dirty="0">
                <a:ln w="3175">
                  <a:noFill/>
                </a:ln>
                <a:cs typeface="Segoe UI Semibold"/>
              </a:rPr>
              <a:t>    Office 365 E5 or A5</a:t>
            </a:r>
          </a:p>
          <a:p>
            <a:pPr defTabSz="797968">
              <a:spcBef>
                <a:spcPct val="0"/>
              </a:spcBef>
              <a:spcAft>
                <a:spcPts val="800"/>
              </a:spcAft>
              <a:defRPr/>
            </a:pPr>
            <a:r>
              <a:rPr lang="en-US" sz="1800" dirty="0">
                <a:ln w="3175">
                  <a:noFill/>
                </a:ln>
                <a:cs typeface="Segoe UI Semibold"/>
              </a:rPr>
              <a:t>    Microsoft Defender for Endpoint</a:t>
            </a:r>
          </a:p>
          <a:p>
            <a:pPr defTabSz="797968">
              <a:spcBef>
                <a:spcPct val="0"/>
              </a:spcBef>
              <a:spcAft>
                <a:spcPts val="800"/>
              </a:spcAft>
              <a:defRPr/>
            </a:pPr>
            <a:r>
              <a:rPr lang="en-US" sz="1800" dirty="0">
                <a:ln w="3175">
                  <a:noFill/>
                </a:ln>
                <a:cs typeface="Segoe UI Semibold"/>
              </a:rPr>
              <a:t>    Microsoft Defender for Identity</a:t>
            </a:r>
          </a:p>
          <a:p>
            <a:pPr defTabSz="797968">
              <a:spcBef>
                <a:spcPct val="0"/>
              </a:spcBef>
              <a:spcAft>
                <a:spcPts val="800"/>
              </a:spcAft>
              <a:defRPr/>
            </a:pPr>
            <a:r>
              <a:rPr lang="en-US" sz="1800" dirty="0">
                <a:ln w="3175">
                  <a:noFill/>
                </a:ln>
                <a:cs typeface="Segoe UI Semibold"/>
              </a:rPr>
              <a:t>    Microsoft Cloud App Security</a:t>
            </a:r>
          </a:p>
          <a:p>
            <a:pPr defTabSz="797968">
              <a:spcBef>
                <a:spcPct val="0"/>
              </a:spcBef>
              <a:spcAft>
                <a:spcPts val="800"/>
              </a:spcAft>
              <a:defRPr/>
            </a:pPr>
            <a:r>
              <a:rPr lang="en-US" sz="1800" dirty="0">
                <a:ln w="3175">
                  <a:noFill/>
                </a:ln>
                <a:cs typeface="Segoe UI Semibold"/>
              </a:rPr>
              <a:t>    Defender for Office 365 (Plan 2)</a:t>
            </a:r>
          </a:p>
        </p:txBody>
      </p:sp>
      <p:pic>
        <p:nvPicPr>
          <p:cNvPr id="4" name="Picture 3" descr="Icon&#10;&#10;Description automatically generated">
            <a:extLst>
              <a:ext uri="{FF2B5EF4-FFF2-40B4-BE49-F238E27FC236}">
                <a16:creationId xmlns:a16="http://schemas.microsoft.com/office/drawing/2014/main" id="{D06224BF-C80D-47F1-BE51-4A35D5BD3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948" y="685799"/>
            <a:ext cx="4619625" cy="2600325"/>
          </a:xfrm>
          <a:prstGeom prst="rect">
            <a:avLst/>
          </a:prstGeom>
        </p:spPr>
      </p:pic>
    </p:spTree>
    <p:extLst>
      <p:ext uri="{BB962C8B-B14F-4D97-AF65-F5344CB8AC3E}">
        <p14:creationId xmlns:p14="http://schemas.microsoft.com/office/powerpoint/2010/main" val="82138433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Licensing - Devices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16686" cy="286527"/>
          </a:xfrm>
        </p:spPr>
        <p:txBody>
          <a:bodyPr/>
          <a:lstStyle/>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Eligible Licensed Users may use Microsoft Defender for Endpoint on up to five concurrent devices. Microsoft Defender for Endpoint is also available for purchase from a Cloud Solution Provider (CSP).</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on Android and iOS are included as part of the five qualified devices for eligible licensed users.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Defender for Endpoint on Linux is available through the Defender for Endpoint Server SKU that is available for both commercial and education customers.</a:t>
            </a:r>
          </a:p>
        </p:txBody>
      </p:sp>
      <p:pic>
        <p:nvPicPr>
          <p:cNvPr id="6" name="Picture 5">
            <a:extLst>
              <a:ext uri="{FF2B5EF4-FFF2-40B4-BE49-F238E27FC236}">
                <a16:creationId xmlns:a16="http://schemas.microsoft.com/office/drawing/2014/main" id="{097DED1E-3AAD-4821-B65E-4A23D2C59074}"/>
              </a:ext>
            </a:extLst>
          </p:cNvPr>
          <p:cNvPicPr>
            <a:picLocks noChangeAspect="1"/>
          </p:cNvPicPr>
          <p:nvPr/>
        </p:nvPicPr>
        <p:blipFill>
          <a:blip r:embed="rId3"/>
          <a:stretch>
            <a:fillRect/>
          </a:stretch>
        </p:blipFill>
        <p:spPr>
          <a:xfrm>
            <a:off x="8288504" y="1221456"/>
            <a:ext cx="886218" cy="853992"/>
          </a:xfrm>
          <a:prstGeom prst="rect">
            <a:avLst/>
          </a:prstGeom>
        </p:spPr>
      </p:pic>
      <p:pic>
        <p:nvPicPr>
          <p:cNvPr id="8" name="Picture 7">
            <a:extLst>
              <a:ext uri="{FF2B5EF4-FFF2-40B4-BE49-F238E27FC236}">
                <a16:creationId xmlns:a16="http://schemas.microsoft.com/office/drawing/2014/main" id="{F91579DC-28E9-44A9-8EB2-44264964ABF8}"/>
              </a:ext>
            </a:extLst>
          </p:cNvPr>
          <p:cNvPicPr>
            <a:picLocks noChangeAspect="1"/>
          </p:cNvPicPr>
          <p:nvPr/>
        </p:nvPicPr>
        <p:blipFill>
          <a:blip r:embed="rId4"/>
          <a:stretch>
            <a:fillRect/>
          </a:stretch>
        </p:blipFill>
        <p:spPr>
          <a:xfrm>
            <a:off x="9719619" y="1221456"/>
            <a:ext cx="728162" cy="742440"/>
          </a:xfrm>
          <a:prstGeom prst="rect">
            <a:avLst/>
          </a:prstGeom>
        </p:spPr>
      </p:pic>
      <p:pic>
        <p:nvPicPr>
          <p:cNvPr id="11" name="Picture 10">
            <a:extLst>
              <a:ext uri="{FF2B5EF4-FFF2-40B4-BE49-F238E27FC236}">
                <a16:creationId xmlns:a16="http://schemas.microsoft.com/office/drawing/2014/main" id="{E3973269-29C6-4880-B153-1A9CEE8CE2B9}"/>
              </a:ext>
            </a:extLst>
          </p:cNvPr>
          <p:cNvPicPr>
            <a:picLocks noChangeAspect="1"/>
          </p:cNvPicPr>
          <p:nvPr/>
        </p:nvPicPr>
        <p:blipFill>
          <a:blip r:embed="rId5"/>
          <a:stretch>
            <a:fillRect/>
          </a:stretch>
        </p:blipFill>
        <p:spPr>
          <a:xfrm>
            <a:off x="8409822" y="2380998"/>
            <a:ext cx="846581" cy="780182"/>
          </a:xfrm>
          <a:prstGeom prst="rect">
            <a:avLst/>
          </a:prstGeom>
        </p:spPr>
      </p:pic>
      <p:pic>
        <p:nvPicPr>
          <p:cNvPr id="12" name="Picture 11">
            <a:extLst>
              <a:ext uri="{FF2B5EF4-FFF2-40B4-BE49-F238E27FC236}">
                <a16:creationId xmlns:a16="http://schemas.microsoft.com/office/drawing/2014/main" id="{7288463E-B129-4F0F-B74B-63E5225FA413}"/>
              </a:ext>
            </a:extLst>
          </p:cNvPr>
          <p:cNvPicPr>
            <a:picLocks noChangeAspect="1"/>
          </p:cNvPicPr>
          <p:nvPr/>
        </p:nvPicPr>
        <p:blipFill>
          <a:blip r:embed="rId5"/>
          <a:stretch>
            <a:fillRect/>
          </a:stretch>
        </p:blipFill>
        <p:spPr>
          <a:xfrm>
            <a:off x="9660409" y="2380998"/>
            <a:ext cx="846581" cy="780182"/>
          </a:xfrm>
          <a:prstGeom prst="rect">
            <a:avLst/>
          </a:prstGeom>
        </p:spPr>
      </p:pic>
    </p:spTree>
    <p:extLst>
      <p:ext uri="{BB962C8B-B14F-4D97-AF65-F5344CB8AC3E}">
        <p14:creationId xmlns:p14="http://schemas.microsoft.com/office/powerpoint/2010/main" val="131883230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354217"/>
          </a:xfrm>
        </p:spPr>
        <p:txBody>
          <a:bodyPr/>
          <a:lstStyle/>
          <a:p>
            <a:r>
              <a:rPr lang="en-US" dirty="0"/>
              <a:t>Which two roles allows you to enable Microsoft 365 Defender?</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37204775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 Antivirus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 Antivirus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Antivirus is the next-generation protection component of Microsoft Defender for Endpoint. </a:t>
            </a:r>
          </a:p>
          <a:p>
            <a:pPr>
              <a:lnSpc>
                <a:spcPct val="100000"/>
              </a:lnSpc>
              <a:spcAft>
                <a:spcPts val="1000"/>
              </a:spcAft>
            </a:pPr>
            <a:r>
              <a:rPr lang="en-US" sz="1800" dirty="0"/>
              <a:t>This protection brings together machine learning, big-data analysis, in-depth threat resistance research, and the Microsoft cloud infrastructure to protect devices in your enterprise organization. </a:t>
            </a:r>
          </a:p>
          <a:p>
            <a:pPr>
              <a:lnSpc>
                <a:spcPct val="100000"/>
              </a:lnSpc>
              <a:spcAft>
                <a:spcPts val="1000"/>
              </a:spcAft>
            </a:pPr>
            <a:r>
              <a:rPr lang="en-US" sz="1800" dirty="0"/>
              <a:t>Behavior-based, heuristic, and real-time antivirus protection, which includes always-on scanning using file and process behavior monitoring and other heuristics (also known as real-time protection). It also includes detecting and blocking apps that are deemed unsafe, but might not be detected as malware.</a:t>
            </a:r>
          </a:p>
          <a:p>
            <a:pPr>
              <a:lnSpc>
                <a:spcPct val="100000"/>
              </a:lnSpc>
              <a:spcAft>
                <a:spcPts val="1000"/>
              </a:spcAft>
            </a:pPr>
            <a:r>
              <a:rPr lang="en-US" sz="1800" dirty="0"/>
              <a:t>Cloud-delivered protection, which includes near-instant detection and blocking of new and emerging threats.</a:t>
            </a:r>
          </a:p>
          <a:p>
            <a:pPr>
              <a:lnSpc>
                <a:spcPct val="100000"/>
              </a:lnSpc>
              <a:spcAft>
                <a:spcPts val="1000"/>
              </a:spcAft>
            </a:pPr>
            <a:r>
              <a:rPr lang="en-US" sz="1800" dirty="0"/>
              <a:t>Dedicated protection and product updates, which includes updates </a:t>
            </a:r>
            <a:br>
              <a:rPr lang="en-US" sz="1800" dirty="0"/>
            </a:br>
            <a:r>
              <a:rPr lang="en-US" sz="1800" dirty="0"/>
              <a:t>related to keeping Microsoft Defender Antivirus up to date.</a:t>
            </a:r>
          </a:p>
          <a:p>
            <a:endParaRPr lang="en-US" sz="1800" b="1" dirty="0"/>
          </a:p>
        </p:txBody>
      </p:sp>
      <p:pic>
        <p:nvPicPr>
          <p:cNvPr id="4" name="Picture 3" descr="A picture containing shape&#10;&#10;Description automatically generated">
            <a:extLst>
              <a:ext uri="{FF2B5EF4-FFF2-40B4-BE49-F238E27FC236}">
                <a16:creationId xmlns:a16="http://schemas.microsoft.com/office/drawing/2014/main" id="{C5EAA47A-ADFE-4CD0-A4A1-DCCC2BDA1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185" y="292100"/>
            <a:ext cx="869783" cy="869783"/>
          </a:xfrm>
          <a:prstGeom prst="rect">
            <a:avLst/>
          </a:prstGeom>
        </p:spPr>
      </p:pic>
      <p:pic>
        <p:nvPicPr>
          <p:cNvPr id="5" name="Picture 4" descr="Icon&#10;&#10;Description automatically generated">
            <a:extLst>
              <a:ext uri="{FF2B5EF4-FFF2-40B4-BE49-F238E27FC236}">
                <a16:creationId xmlns:a16="http://schemas.microsoft.com/office/drawing/2014/main" id="{0846556B-64DD-4E57-A764-50034FE40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497" y="4042611"/>
            <a:ext cx="1982402" cy="1982402"/>
          </a:xfrm>
          <a:prstGeom prst="rect">
            <a:avLst/>
          </a:prstGeom>
        </p:spPr>
      </p:pic>
    </p:spTree>
    <p:extLst>
      <p:ext uri="{BB962C8B-B14F-4D97-AF65-F5344CB8AC3E}">
        <p14:creationId xmlns:p14="http://schemas.microsoft.com/office/powerpoint/2010/main" val="39565192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764320" cy="758022"/>
          </a:xfrm>
        </p:spPr>
        <p:txBody>
          <a:bodyPr/>
          <a:lstStyle/>
          <a:p>
            <a:r>
              <a:rPr lang="en-US" dirty="0"/>
              <a:t>Endpoint + Antivirus – Better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Antivirus signal sharing - Microsoft applications and services share </a:t>
            </a:r>
            <a:br>
              <a:rPr lang="en-US" sz="1800" dirty="0"/>
            </a:br>
            <a:r>
              <a:rPr lang="en-US" sz="1800" dirty="0"/>
              <a:t>signals across your enterprise organization, providing a stronger </a:t>
            </a:r>
            <a:br>
              <a:rPr lang="en-US" sz="1800" dirty="0"/>
            </a:br>
            <a:r>
              <a:rPr lang="en-US" sz="1800" dirty="0"/>
              <a:t>single platform</a:t>
            </a:r>
          </a:p>
          <a:p>
            <a:pPr>
              <a:lnSpc>
                <a:spcPct val="100000"/>
              </a:lnSpc>
              <a:spcAft>
                <a:spcPts val="1000"/>
              </a:spcAft>
            </a:pPr>
            <a:r>
              <a:rPr lang="en-US" sz="1800" dirty="0"/>
              <a:t>Microsoft Defender Antivirus collects underlying system data used by </a:t>
            </a:r>
            <a:br>
              <a:rPr lang="en-US" sz="1800" dirty="0"/>
            </a:br>
            <a:r>
              <a:rPr lang="en-US" sz="1800" dirty="0"/>
              <a:t>threat analytics and Microsoft Secure Score for Devices. </a:t>
            </a:r>
          </a:p>
          <a:p>
            <a:r>
              <a:rPr lang="en-US" sz="1800" dirty="0"/>
              <a:t>Performance - Microsoft Defender for Endpoint is designed to work </a:t>
            </a:r>
            <a:br>
              <a:rPr lang="en-US" sz="1800" dirty="0"/>
            </a:br>
            <a:r>
              <a:rPr lang="en-US" sz="1800" dirty="0"/>
              <a:t>with Microsoft Defender Antivirus, so you get better performance </a:t>
            </a:r>
            <a:br>
              <a:rPr lang="en-US" sz="1800" dirty="0"/>
            </a:br>
            <a:r>
              <a:rPr lang="en-US" sz="1800" dirty="0"/>
              <a:t>when you use these offerings together.</a:t>
            </a:r>
          </a:p>
          <a:p>
            <a:r>
              <a:rPr lang="en-US" sz="1800" dirty="0"/>
              <a:t>Malware Details - More details and actions for blocked malware are </a:t>
            </a:r>
            <a:br>
              <a:rPr lang="en-US" sz="1800" dirty="0"/>
            </a:br>
            <a:r>
              <a:rPr lang="en-US" sz="1800" dirty="0"/>
              <a:t>available with Microsoft Defender Antivirus and Microsoft Defender for Endpoint</a:t>
            </a:r>
          </a:p>
          <a:p>
            <a:r>
              <a:rPr lang="en-US" sz="1800" dirty="0"/>
              <a:t>Network Protection - Your organization's security team can protect your network by blocking specific URLs and IP addresses</a:t>
            </a:r>
          </a:p>
          <a:p>
            <a:r>
              <a:rPr lang="en-US" sz="1800" dirty="0"/>
              <a:t>File blocking - Your organization's security team can block specific files</a:t>
            </a:r>
          </a:p>
          <a:p>
            <a:r>
              <a:rPr lang="en-US" sz="1800" dirty="0"/>
              <a:t>One company to call for technical support.</a:t>
            </a:r>
          </a:p>
          <a:p>
            <a:endParaRPr lang="en-US" sz="1800" b="1" dirty="0"/>
          </a:p>
        </p:txBody>
      </p:sp>
      <p:pic>
        <p:nvPicPr>
          <p:cNvPr id="4" name="Picture 3">
            <a:extLst>
              <a:ext uri="{FF2B5EF4-FFF2-40B4-BE49-F238E27FC236}">
                <a16:creationId xmlns:a16="http://schemas.microsoft.com/office/drawing/2014/main" id="{95410A99-0DFA-4736-96F0-F86931513F8D}"/>
              </a:ext>
            </a:extLst>
          </p:cNvPr>
          <p:cNvPicPr>
            <a:picLocks noChangeAspect="1"/>
          </p:cNvPicPr>
          <p:nvPr/>
        </p:nvPicPr>
        <p:blipFill>
          <a:blip r:embed="rId3"/>
          <a:stretch>
            <a:fillRect/>
          </a:stretch>
        </p:blipFill>
        <p:spPr>
          <a:xfrm>
            <a:off x="7994188" y="1118937"/>
            <a:ext cx="2841056" cy="2695073"/>
          </a:xfrm>
          <a:prstGeom prst="rect">
            <a:avLst/>
          </a:prstGeom>
        </p:spPr>
      </p:pic>
    </p:spTree>
    <p:extLst>
      <p:ext uri="{BB962C8B-B14F-4D97-AF65-F5344CB8AC3E}">
        <p14:creationId xmlns:p14="http://schemas.microsoft.com/office/powerpoint/2010/main" val="18957157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Sandbox Execution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order for Windows Defender Antivirus to inspect the whole system for malicious content and artifacts, it runs with high privileges. This makes it a candidate for attacks.</a:t>
            </a:r>
          </a:p>
          <a:p>
            <a:pPr>
              <a:lnSpc>
                <a:spcPct val="100000"/>
              </a:lnSpc>
              <a:spcAft>
                <a:spcPts val="1000"/>
              </a:spcAft>
            </a:pPr>
            <a:r>
              <a:rPr lang="en-US" sz="1800" dirty="0"/>
              <a:t>Security researchers both inside and outside of Microsoft have previously identified ways that an attacker can take advantage of vulnerabilities in Windows Defender Antivirus’s content parsers that could enable arbitrary code execution.</a:t>
            </a:r>
          </a:p>
          <a:p>
            <a:pPr>
              <a:lnSpc>
                <a:spcPct val="100000"/>
              </a:lnSpc>
              <a:spcAft>
                <a:spcPts val="1000"/>
              </a:spcAft>
            </a:pPr>
            <a:r>
              <a:rPr lang="en-US" sz="1800" dirty="0"/>
              <a:t>Running Windows Defender Antivirus in a sandbox (Content Process) ensures that in the unlikely event of a compromise, malicious actions are limited to the isolated environment, protecting the rest of the system from harm.</a:t>
            </a:r>
          </a:p>
          <a:p>
            <a:pPr>
              <a:lnSpc>
                <a:spcPct val="100000"/>
              </a:lnSpc>
              <a:spcAft>
                <a:spcPts val="1000"/>
              </a:spcAft>
            </a:pPr>
            <a:r>
              <a:rPr lang="en-US" sz="1800" dirty="0"/>
              <a:t>The content processes, which run with low privileges, also aggressively leverage all available mitigation policies to reduce the attack surface. They enable and prevent runtime changes for modern exploit mitigation techniques such as Data Execution Prevention (DEP), Address space layout randomization (ASLR), and Control Flow Guard (CFG).</a:t>
            </a:r>
          </a:p>
          <a:p>
            <a:endParaRPr lang="en-US" sz="1800" b="1" dirty="0"/>
          </a:p>
        </p:txBody>
      </p:sp>
      <p:pic>
        <p:nvPicPr>
          <p:cNvPr id="9218" name="Picture 2" descr="Customers will see a content process MsMpEngCP.exe running alongside with the antimalware service MsMpEng.exe.">
            <a:extLst>
              <a:ext uri="{FF2B5EF4-FFF2-40B4-BE49-F238E27FC236}">
                <a16:creationId xmlns:a16="http://schemas.microsoft.com/office/drawing/2014/main" id="{D50C246F-A9DD-4392-B7C0-06F06A54A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222" y="5157287"/>
            <a:ext cx="72390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12743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Tamper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Setting available in the Windows Security app provider additional </a:t>
            </a:r>
            <a:br>
              <a:rPr lang="en-US" sz="1800" dirty="0"/>
            </a:br>
            <a:r>
              <a:rPr lang="en-US" sz="1800" dirty="0"/>
              <a:t>protections against changes to key security features, including limiting </a:t>
            </a:r>
            <a:br>
              <a:rPr lang="en-US" sz="1800" dirty="0"/>
            </a:br>
            <a:r>
              <a:rPr lang="en-US" sz="1800" dirty="0"/>
              <a:t>changes that are not made directly through the app.</a:t>
            </a:r>
          </a:p>
          <a:p>
            <a:pPr>
              <a:lnSpc>
                <a:spcPct val="100000"/>
              </a:lnSpc>
              <a:spcAft>
                <a:spcPts val="1000"/>
              </a:spcAft>
            </a:pPr>
            <a:r>
              <a:rPr lang="en-US" sz="1800" dirty="0"/>
              <a:t>Home users can toggle the setting from the Virus &amp; threat protection </a:t>
            </a:r>
            <a:br>
              <a:rPr lang="en-US" sz="1800" dirty="0"/>
            </a:br>
            <a:r>
              <a:rPr lang="en-US" sz="1800" dirty="0"/>
              <a:t>settings area in the app. For enterprise environments, the setting can </a:t>
            </a:r>
            <a:br>
              <a:rPr lang="en-US" sz="1800" dirty="0"/>
            </a:br>
            <a:r>
              <a:rPr lang="en-US" sz="1800" dirty="0"/>
              <a:t>be managed centrally through the Endpoint Management (Intune) portal.</a:t>
            </a:r>
          </a:p>
          <a:p>
            <a:pPr>
              <a:lnSpc>
                <a:spcPct val="100000"/>
              </a:lnSpc>
              <a:spcAft>
                <a:spcPts val="1000"/>
              </a:spcAft>
            </a:pPr>
            <a:r>
              <a:rPr lang="en-US" sz="1800" dirty="0"/>
              <a:t>Will prevent disabling the following:</a:t>
            </a:r>
          </a:p>
          <a:p>
            <a:pPr>
              <a:lnSpc>
                <a:spcPct val="100000"/>
              </a:lnSpc>
              <a:spcAft>
                <a:spcPts val="1000"/>
              </a:spcAft>
            </a:pPr>
            <a:r>
              <a:rPr lang="en-US" sz="1800" dirty="0"/>
              <a:t>	Real-time protection, which is the core antimalware scanning feature of Microsoft Defender ATP next gen protection and should rarely, if ever, be disabled</a:t>
            </a:r>
          </a:p>
          <a:p>
            <a:pPr>
              <a:lnSpc>
                <a:spcPct val="100000"/>
              </a:lnSpc>
              <a:spcAft>
                <a:spcPts val="1000"/>
              </a:spcAft>
            </a:pPr>
            <a:r>
              <a:rPr lang="en-US" sz="1800" dirty="0"/>
              <a:t>	Cloud-delivered protection, which uses our cloud-based detection and prevention services to block never-before seen malware within seconds</a:t>
            </a:r>
          </a:p>
          <a:p>
            <a:pPr>
              <a:lnSpc>
                <a:spcPct val="100000"/>
              </a:lnSpc>
              <a:spcAft>
                <a:spcPts val="1000"/>
              </a:spcAft>
            </a:pPr>
            <a:r>
              <a:rPr lang="en-US" sz="1800" dirty="0"/>
              <a:t>	IOAV, which handles the detection of suspicious files from the Internet</a:t>
            </a:r>
          </a:p>
          <a:p>
            <a:pPr>
              <a:lnSpc>
                <a:spcPct val="100000"/>
              </a:lnSpc>
              <a:spcAft>
                <a:spcPts val="1000"/>
              </a:spcAft>
            </a:pPr>
            <a:r>
              <a:rPr lang="en-US" sz="1800" dirty="0"/>
              <a:t>	Behavior monitoring, which works with real-time protection to analyze and determine if active processes are behaving in a suspicious or malicious way and blocks them</a:t>
            </a:r>
          </a:p>
          <a:p>
            <a:endParaRPr lang="en-US" sz="1800" b="1" dirty="0"/>
          </a:p>
        </p:txBody>
      </p:sp>
      <p:pic>
        <p:nvPicPr>
          <p:cNvPr id="4" name="Picture 3" descr="Icon&#10;&#10;Description automatically generated">
            <a:extLst>
              <a:ext uri="{FF2B5EF4-FFF2-40B4-BE49-F238E27FC236}">
                <a16:creationId xmlns:a16="http://schemas.microsoft.com/office/drawing/2014/main" id="{8B4F6D9E-3184-42ED-8DAD-B4702EE5D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890" y="601594"/>
            <a:ext cx="2476190" cy="2476190"/>
          </a:xfrm>
          <a:prstGeom prst="rect">
            <a:avLst/>
          </a:prstGeom>
        </p:spPr>
      </p:pic>
    </p:spTree>
    <p:extLst>
      <p:ext uri="{BB962C8B-B14F-4D97-AF65-F5344CB8AC3E}">
        <p14:creationId xmlns:p14="http://schemas.microsoft.com/office/powerpoint/2010/main" val="3287417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Onboarding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Because the Microsoft Defender Antivirus client is installed as a core part </a:t>
            </a:r>
            <a:br>
              <a:rPr lang="en-US" sz="1800" dirty="0"/>
            </a:br>
            <a:r>
              <a:rPr lang="en-US" sz="1800" dirty="0"/>
              <a:t>of Windows 10, traditional deployment of a client to your endpoints does </a:t>
            </a:r>
            <a:br>
              <a:rPr lang="en-US" sz="1800" dirty="0"/>
            </a:br>
            <a:r>
              <a:rPr lang="en-US" sz="1800" dirty="0"/>
              <a:t>not apply.</a:t>
            </a:r>
          </a:p>
          <a:p>
            <a:pPr>
              <a:lnSpc>
                <a:spcPct val="100000"/>
              </a:lnSpc>
              <a:spcAft>
                <a:spcPts val="1000"/>
              </a:spcAft>
            </a:pPr>
            <a:endParaRPr lang="en-US" sz="1800" dirty="0"/>
          </a:p>
          <a:p>
            <a:pPr>
              <a:lnSpc>
                <a:spcPct val="100000"/>
              </a:lnSpc>
              <a:spcAft>
                <a:spcPts val="1000"/>
              </a:spcAft>
            </a:pPr>
            <a:r>
              <a:rPr lang="en-US" sz="1800" dirty="0"/>
              <a:t>However, in most cases you will still need to enable the protection service on </a:t>
            </a:r>
            <a:br>
              <a:rPr lang="en-US" sz="1800" dirty="0"/>
            </a:br>
            <a:r>
              <a:rPr lang="en-US" sz="1800" dirty="0"/>
              <a:t>your endpoints with Microsoft Intune, Microsoft Endpoint Configuration </a:t>
            </a:r>
            <a:br>
              <a:rPr lang="en-US" sz="1800" dirty="0"/>
            </a:br>
            <a:r>
              <a:rPr lang="en-US" sz="1800" dirty="0"/>
              <a:t>Manager, Azure Defender, or Group Policy Objects.</a:t>
            </a:r>
          </a:p>
          <a:p>
            <a:pPr>
              <a:lnSpc>
                <a:spcPct val="100000"/>
              </a:lnSpc>
              <a:spcAft>
                <a:spcPts val="1000"/>
              </a:spcAft>
            </a:pPr>
            <a:endParaRPr lang="en-US" sz="1800" dirty="0"/>
          </a:p>
          <a:p>
            <a:pPr>
              <a:lnSpc>
                <a:spcPct val="100000"/>
              </a:lnSpc>
              <a:spcAft>
                <a:spcPts val="1000"/>
              </a:spcAft>
            </a:pPr>
            <a:r>
              <a:rPr lang="en-US" sz="1800" dirty="0"/>
              <a:t>In most cases, Windows 10 will disable Microsoft Defender Antivirus if it finds another antivirus product that is running and up-to-date. </a:t>
            </a:r>
          </a:p>
          <a:p>
            <a:pPr>
              <a:lnSpc>
                <a:spcPct val="100000"/>
              </a:lnSpc>
              <a:spcAft>
                <a:spcPts val="1000"/>
              </a:spcAft>
            </a:pPr>
            <a:endParaRPr lang="en-US" sz="1800" dirty="0"/>
          </a:p>
          <a:p>
            <a:pPr>
              <a:lnSpc>
                <a:spcPct val="100000"/>
              </a:lnSpc>
              <a:spcAft>
                <a:spcPts val="1000"/>
              </a:spcAft>
            </a:pPr>
            <a:r>
              <a:rPr lang="en-US" sz="1800" dirty="0"/>
              <a:t>You must disable or uninstall third-party antivirus products before Microsoft Defender Antivirus will function. If you re-enable or install third-party antivirus products, then Windows 10 automatically disables Microsoft Defender Antivirus.</a:t>
            </a:r>
          </a:p>
        </p:txBody>
      </p:sp>
      <p:pic>
        <p:nvPicPr>
          <p:cNvPr id="4" name="Picture 3">
            <a:extLst>
              <a:ext uri="{FF2B5EF4-FFF2-40B4-BE49-F238E27FC236}">
                <a16:creationId xmlns:a16="http://schemas.microsoft.com/office/drawing/2014/main" id="{7FA8A8BE-F4BD-4D0C-AADC-8F65A10F6FD5}"/>
              </a:ext>
            </a:extLst>
          </p:cNvPr>
          <p:cNvPicPr>
            <a:picLocks noChangeAspect="1"/>
          </p:cNvPicPr>
          <p:nvPr/>
        </p:nvPicPr>
        <p:blipFill>
          <a:blip r:embed="rId3"/>
          <a:stretch>
            <a:fillRect/>
          </a:stretch>
        </p:blipFill>
        <p:spPr>
          <a:xfrm>
            <a:off x="8619874" y="980605"/>
            <a:ext cx="2219325" cy="2114550"/>
          </a:xfrm>
          <a:prstGeom prst="rect">
            <a:avLst/>
          </a:prstGeom>
        </p:spPr>
      </p:pic>
    </p:spTree>
    <p:extLst>
      <p:ext uri="{BB962C8B-B14F-4D97-AF65-F5344CB8AC3E}">
        <p14:creationId xmlns:p14="http://schemas.microsoft.com/office/powerpoint/2010/main" val="181852741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Microsoft Defender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 and perform Microsoft Defender onboarding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843594852"/>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Microsoft Defender for </a:t>
                      </a:r>
                      <a:r>
                        <a:rPr lang="en-US" sz="800" b="0" dirty="0" err="1">
                          <a:solidFill>
                            <a:schemeClr val="tx1">
                              <a:lumMod val="50000"/>
                              <a:lumOff val="50000"/>
                            </a:schemeClr>
                          </a:solidFill>
                        </a:rPr>
                        <a:t>EndPoint</a:t>
                      </a:r>
                      <a:r>
                        <a:rPr lang="en-US" sz="800" b="0" dirty="0">
                          <a:solidFill>
                            <a:schemeClr val="tx1">
                              <a:lumMod val="50000"/>
                              <a:lumOff val="50000"/>
                            </a:schemeClr>
                          </a:solidFill>
                        </a:rPr>
                        <a:t> + Antivirus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Microsoft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Microsoft Defender Onboarding</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Microsoft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Microsoft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Microsoft Defender Portal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Thycotic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5351" cy="3611642"/>
          </a:xfrm>
        </p:spPr>
        <p:txBody>
          <a:bodyPr/>
          <a:lstStyle/>
          <a:p>
            <a:pPr>
              <a:lnSpc>
                <a:spcPct val="100000"/>
              </a:lnSpc>
              <a:spcAft>
                <a:spcPts val="1000"/>
              </a:spcAft>
            </a:pPr>
            <a:r>
              <a:rPr lang="en-US" sz="1800" dirty="0"/>
              <a:t>Thycotic is a privileged access management (PAM) vendor providing customers with a platform to secure access and permissions across enterprise environments. Its security teams were stretched thin trying to manage multiple security tools for robust, relevant detection and response. </a:t>
            </a:r>
          </a:p>
          <a:p>
            <a:pPr>
              <a:lnSpc>
                <a:spcPct val="100000"/>
              </a:lnSpc>
              <a:spcAft>
                <a:spcPts val="1000"/>
              </a:spcAft>
            </a:pPr>
            <a:endParaRPr lang="en-US" sz="1800" dirty="0"/>
          </a:p>
          <a:p>
            <a:pPr>
              <a:lnSpc>
                <a:spcPct val="100000"/>
              </a:lnSpc>
              <a:spcAft>
                <a:spcPts val="1000"/>
              </a:spcAft>
            </a:pPr>
            <a:r>
              <a:rPr lang="en-US" sz="1800" dirty="0"/>
              <a:t>Thycotic replaced a legacy multi-vendor solution with Red Canary’s Microsoft Defender for Endpoint (formerly Microsoft Defender Advanced Threat Protection) integration and Managed Detection and Response solution. The result: alert fatigue was reduced by 90%.</a:t>
            </a:r>
            <a:endParaRPr lang="en-US" sz="1800" b="1" dirty="0"/>
          </a:p>
        </p:txBody>
      </p:sp>
      <p:pic>
        <p:nvPicPr>
          <p:cNvPr id="4100" name="Picture 4" descr="Story logo">
            <a:extLst>
              <a:ext uri="{FF2B5EF4-FFF2-40B4-BE49-F238E27FC236}">
                <a16:creationId xmlns:a16="http://schemas.microsoft.com/office/drawing/2014/main" id="{7C96E291-C37F-48F8-8DE4-B90FB4AC1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815" y="399047"/>
            <a:ext cx="2767263" cy="27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9407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Cerner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5351" cy="3611642"/>
          </a:xfrm>
        </p:spPr>
        <p:txBody>
          <a:bodyPr/>
          <a:lstStyle/>
          <a:p>
            <a:pPr>
              <a:lnSpc>
                <a:spcPct val="100000"/>
              </a:lnSpc>
              <a:spcAft>
                <a:spcPts val="1000"/>
              </a:spcAft>
            </a:pPr>
            <a:r>
              <a:rPr lang="en-US" sz="1800" dirty="0"/>
              <a:t>Cerner also opted for Microsoft 365 to take advantage of Microsoft Defender Advanced Threat Protection. Embedded in Windows 10, this solution helps to protect endpoints from cyberthreats and automates remediation of security incidents. </a:t>
            </a:r>
          </a:p>
          <a:p>
            <a:pPr>
              <a:lnSpc>
                <a:spcPct val="100000"/>
              </a:lnSpc>
              <a:spcAft>
                <a:spcPts val="1000"/>
              </a:spcAft>
            </a:pPr>
            <a:endParaRPr lang="en-US" dirty="0"/>
          </a:p>
          <a:p>
            <a:pPr>
              <a:lnSpc>
                <a:spcPct val="100000"/>
              </a:lnSpc>
              <a:spcAft>
                <a:spcPts val="1000"/>
              </a:spcAft>
            </a:pPr>
            <a:r>
              <a:rPr lang="en-US" sz="1800" dirty="0"/>
              <a:t>“Microsoft security services make us think more holistically about what products to bring in that reduce the number of panes of glass your security folks need to look at,” says </a:t>
            </a:r>
            <a:r>
              <a:rPr lang="en-US" sz="1800" dirty="0" err="1"/>
              <a:t>Kleoppel</a:t>
            </a:r>
            <a:r>
              <a:rPr lang="en-US" sz="1800" dirty="0"/>
              <a:t>. </a:t>
            </a:r>
          </a:p>
          <a:p>
            <a:pPr>
              <a:lnSpc>
                <a:spcPct val="100000"/>
              </a:lnSpc>
              <a:spcAft>
                <a:spcPts val="1000"/>
              </a:spcAft>
            </a:pPr>
            <a:endParaRPr lang="en-US" sz="1800" dirty="0"/>
          </a:p>
          <a:p>
            <a:pPr>
              <a:lnSpc>
                <a:spcPct val="100000"/>
              </a:lnSpc>
              <a:spcAft>
                <a:spcPts val="1000"/>
              </a:spcAft>
            </a:pPr>
            <a:r>
              <a:rPr lang="en-US" sz="1800" dirty="0"/>
              <a:t>“It doesn’t matter if we have more than one operating system in our environment, it’s all covered in one integrated suite of security services. With Microsoft 365, we have a consistent, global set of controls over all aspects of our data management and security environment.”</a:t>
            </a:r>
          </a:p>
        </p:txBody>
      </p:sp>
      <p:pic>
        <p:nvPicPr>
          <p:cNvPr id="4098" name="Picture 2" descr="Story logo">
            <a:extLst>
              <a:ext uri="{FF2B5EF4-FFF2-40B4-BE49-F238E27FC236}">
                <a16:creationId xmlns:a16="http://schemas.microsoft.com/office/drawing/2014/main" id="{AA79C90C-9682-4B2E-8BDC-70C021571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910387"/>
            <a:ext cx="3284621"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92508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Customer Demo Environment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Microsoft Defender today!</a:t>
            </a:r>
          </a:p>
          <a:p>
            <a:pPr>
              <a:lnSpc>
                <a:spcPct val="100000"/>
              </a:lnSpc>
              <a:spcAft>
                <a:spcPts val="1000"/>
              </a:spcAft>
            </a:pPr>
            <a:endParaRPr lang="en-US" sz="1800" dirty="0"/>
          </a:p>
          <a:p>
            <a:pPr>
              <a:lnSpc>
                <a:spcPct val="100000"/>
              </a:lnSpc>
              <a:spcAft>
                <a:spcPts val="1000"/>
              </a:spcAft>
            </a:pPr>
            <a:r>
              <a:rPr lang="en-US" sz="1800" dirty="0"/>
              <a:t>VDIU Testing, Block At First Sight, Potentially Unwanted Applications</a:t>
            </a:r>
          </a:p>
          <a:p>
            <a:pPr>
              <a:lnSpc>
                <a:spcPct val="100000"/>
              </a:lnSpc>
              <a:spcAft>
                <a:spcPts val="1000"/>
              </a:spcAft>
            </a:pPr>
            <a:endParaRPr lang="en-US" sz="1800" dirty="0"/>
          </a:p>
          <a:p>
            <a:pPr>
              <a:lnSpc>
                <a:spcPct val="100000"/>
              </a:lnSpc>
              <a:spcAft>
                <a:spcPts val="1000"/>
              </a:spcAft>
            </a:pPr>
            <a:r>
              <a:rPr lang="en-US" sz="1800" dirty="0"/>
              <a:t>Attack Surface Reduction, Controlled Folder Access, Network Protection, </a:t>
            </a:r>
            <a:br>
              <a:rPr lang="en-US" sz="1800" dirty="0"/>
            </a:br>
            <a:r>
              <a:rPr lang="en-US" sz="1800" dirty="0"/>
              <a:t>Exploit Protection</a:t>
            </a:r>
          </a:p>
          <a:p>
            <a:pPr>
              <a:lnSpc>
                <a:spcPct val="100000"/>
              </a:lnSpc>
              <a:spcAft>
                <a:spcPts val="1000"/>
              </a:spcAft>
            </a:pPr>
            <a:endParaRPr lang="en-US" sz="1800" dirty="0"/>
          </a:p>
          <a:p>
            <a:pPr>
              <a:lnSpc>
                <a:spcPct val="100000"/>
              </a:lnSpc>
              <a:spcAft>
                <a:spcPts val="1000"/>
              </a:spcAft>
            </a:pPr>
            <a:r>
              <a:rPr lang="en-US" sz="1800" dirty="0"/>
              <a:t>URL Reputation, App Reputation</a:t>
            </a:r>
          </a:p>
          <a:p>
            <a:pPr>
              <a:lnSpc>
                <a:spcPct val="100000"/>
              </a:lnSpc>
              <a:spcAft>
                <a:spcPts val="1000"/>
              </a:spcAft>
            </a:pPr>
            <a:endParaRPr lang="en-US" sz="1800" dirty="0"/>
          </a:p>
          <a:p>
            <a:pPr>
              <a:lnSpc>
                <a:spcPct val="100000"/>
              </a:lnSpc>
              <a:spcAft>
                <a:spcPts val="1000"/>
              </a:spcAft>
            </a:pPr>
            <a:r>
              <a:rPr lang="en-US" sz="1400" dirty="0">
                <a:hlinkClick r:id="rId3"/>
              </a:rPr>
              <a:t>Home - Microsoft Defender </a:t>
            </a:r>
            <a:r>
              <a:rPr lang="en-US" sz="1400" dirty="0" err="1">
                <a:hlinkClick r:id="rId3"/>
              </a:rPr>
              <a:t>Testground</a:t>
            </a:r>
            <a:endParaRPr lang="en-US" sz="1800" dirty="0"/>
          </a:p>
          <a:p>
            <a:pPr>
              <a:lnSpc>
                <a:spcPct val="100000"/>
              </a:lnSpc>
              <a:spcAft>
                <a:spcPts val="1000"/>
              </a:spcAft>
            </a:pPr>
            <a:endParaRPr lang="en-US" sz="1800" dirty="0"/>
          </a:p>
        </p:txBody>
      </p:sp>
      <p:pic>
        <p:nvPicPr>
          <p:cNvPr id="6" name="Picture 5">
            <a:extLst>
              <a:ext uri="{FF2B5EF4-FFF2-40B4-BE49-F238E27FC236}">
                <a16:creationId xmlns:a16="http://schemas.microsoft.com/office/drawing/2014/main" id="{8B6A1A68-EFCA-41E0-BB31-267D014D15BC}"/>
              </a:ext>
            </a:extLst>
          </p:cNvPr>
          <p:cNvPicPr>
            <a:picLocks noChangeAspect="1"/>
          </p:cNvPicPr>
          <p:nvPr/>
        </p:nvPicPr>
        <p:blipFill>
          <a:blip r:embed="rId4"/>
          <a:stretch>
            <a:fillRect/>
          </a:stretch>
        </p:blipFill>
        <p:spPr>
          <a:xfrm>
            <a:off x="8409071" y="665998"/>
            <a:ext cx="2400300" cy="2638425"/>
          </a:xfrm>
          <a:prstGeom prst="rect">
            <a:avLst/>
          </a:prstGeom>
        </p:spPr>
      </p:pic>
    </p:spTree>
    <p:extLst>
      <p:ext uri="{BB962C8B-B14F-4D97-AF65-F5344CB8AC3E}">
        <p14:creationId xmlns:p14="http://schemas.microsoft.com/office/powerpoint/2010/main" val="40623437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Microsoft Defender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Microsoft Defender for Office 365 and Microsoft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333912436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1653623780"/>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Microsoft 365 Defender / Microsoft Defender for Endpoint</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for </a:t>
                      </a:r>
                      <a:r>
                        <a:rPr lang="en-US" sz="1000" b="0" i="0" u="none" strike="noStrike" kern="1200" dirty="0" err="1">
                          <a:solidFill>
                            <a:schemeClr val="tx1"/>
                          </a:solidFill>
                          <a:effectLst/>
                          <a:latin typeface="+mn-lt"/>
                          <a:ea typeface="Calibri" panose="020F0502020204030204" pitchFamily="34" charset="0"/>
                          <a:cs typeface="Times New Roman" panose="02020603050405020304" pitchFamily="18" charset="0"/>
                        </a:rPr>
                        <a:t>EndPoint</a:t>
                      </a: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 Microsoft Antivirus</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 Microsoft Defender</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10:45-12:00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Build Hands-on: </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Microsoft Defender Onboarding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1:30-2:00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 Microsoft Defender </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Microsoft Defender Portal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280313" y="4309672"/>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50821688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Microsoft Defender Portal</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 Security Center</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668068" cy="758022"/>
          </a:xfrm>
        </p:spPr>
        <p:txBody>
          <a:bodyPr/>
          <a:lstStyle/>
          <a:p>
            <a:r>
              <a:rPr lang="en-US" dirty="0"/>
              <a:t>Microsoft Defender for Endpoint –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cloud-based portal for managing your Microsoft Defender for </a:t>
            </a:r>
            <a:br>
              <a:rPr lang="en-US" sz="1800" dirty="0"/>
            </a:br>
            <a:r>
              <a:rPr lang="en-US" sz="1800" dirty="0"/>
              <a:t>Endpoint, use it too:</a:t>
            </a:r>
          </a:p>
          <a:p>
            <a:pPr>
              <a:lnSpc>
                <a:spcPct val="100000"/>
              </a:lnSpc>
              <a:spcAft>
                <a:spcPts val="1000"/>
              </a:spcAft>
            </a:pPr>
            <a:r>
              <a:rPr lang="en-US" sz="1800" dirty="0"/>
              <a:t>    View, sort, and triage alerts from your endpoints</a:t>
            </a:r>
          </a:p>
          <a:p>
            <a:pPr>
              <a:lnSpc>
                <a:spcPct val="100000"/>
              </a:lnSpc>
              <a:spcAft>
                <a:spcPts val="1000"/>
              </a:spcAft>
            </a:pPr>
            <a:r>
              <a:rPr lang="en-US" sz="1800" dirty="0"/>
              <a:t>    Search for more information on observed indicators such as files </a:t>
            </a:r>
            <a:br>
              <a:rPr lang="en-US" sz="1800" dirty="0"/>
            </a:br>
            <a:r>
              <a:rPr lang="en-US" sz="1800" dirty="0"/>
              <a:t>and IP Addresses</a:t>
            </a:r>
          </a:p>
          <a:p>
            <a:pPr>
              <a:lnSpc>
                <a:spcPct val="100000"/>
              </a:lnSpc>
              <a:spcAft>
                <a:spcPts val="1000"/>
              </a:spcAft>
            </a:pPr>
            <a:r>
              <a:rPr lang="en-US" sz="1800" dirty="0"/>
              <a:t>    Change Microsoft Defender for Endpoint settings, including time </a:t>
            </a:r>
            <a:br>
              <a:rPr lang="en-US" sz="1800" dirty="0"/>
            </a:br>
            <a:r>
              <a:rPr lang="en-US" sz="1800" dirty="0"/>
              <a:t>zone and review licensing information</a:t>
            </a:r>
          </a:p>
          <a:p>
            <a:pPr>
              <a:lnSpc>
                <a:spcPct val="100000"/>
              </a:lnSpc>
              <a:spcAft>
                <a:spcPts val="1000"/>
              </a:spcAft>
            </a:pPr>
            <a:endParaRPr lang="en-US" sz="1800" dirty="0"/>
          </a:p>
          <a:p>
            <a:pPr>
              <a:lnSpc>
                <a:spcPct val="100000"/>
              </a:lnSpc>
              <a:spcAft>
                <a:spcPts val="1000"/>
              </a:spcAft>
            </a:pPr>
            <a:r>
              <a:rPr lang="en-US" sz="1800" dirty="0"/>
              <a:t>Use the navigation pane to move between Dashboards, Incidents, Devices list, Alerts queue, Automated investigations, Advanced hunting, Reports, Partners &amp; APIs, Threat &amp; Vulnerability Management, Evaluation and tutorials, Service health, Configuration management, and Settings. </a:t>
            </a:r>
          </a:p>
          <a:p>
            <a:pPr>
              <a:lnSpc>
                <a:spcPct val="100000"/>
              </a:lnSpc>
              <a:spcAft>
                <a:spcPts val="1000"/>
              </a:spcAft>
            </a:pPr>
            <a:r>
              <a:rPr lang="en-US" sz="1800" dirty="0"/>
              <a:t>Access the active automated investigations, active alerts, automated investigations statistics, devices at risk, users at risk, devices with sensor issues, service health, detection sources, and daily devices reporting dashboards.</a:t>
            </a:r>
          </a:p>
          <a:p>
            <a:pPr>
              <a:lnSpc>
                <a:spcPct val="100000"/>
              </a:lnSpc>
              <a:spcAft>
                <a:spcPts val="1000"/>
              </a:spcAft>
            </a:pPr>
            <a:endParaRPr lang="en-US" sz="1800" dirty="0"/>
          </a:p>
          <a:p>
            <a:endParaRPr lang="en-US" sz="1800" b="1" dirty="0"/>
          </a:p>
        </p:txBody>
      </p:sp>
      <p:pic>
        <p:nvPicPr>
          <p:cNvPr id="4" name="Graphic 3">
            <a:extLst>
              <a:ext uri="{FF2B5EF4-FFF2-40B4-BE49-F238E27FC236}">
                <a16:creationId xmlns:a16="http://schemas.microsoft.com/office/drawing/2014/main" id="{C3ACD6E9-715C-4469-B593-1A5363EF3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2334" y="980605"/>
            <a:ext cx="3609768" cy="2820935"/>
          </a:xfrm>
          <a:prstGeom prst="rect">
            <a:avLst/>
          </a:prstGeom>
        </p:spPr>
      </p:pic>
    </p:spTree>
    <p:extLst>
      <p:ext uri="{BB962C8B-B14F-4D97-AF65-F5344CB8AC3E}">
        <p14:creationId xmlns:p14="http://schemas.microsoft.com/office/powerpoint/2010/main" val="36344692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668068" cy="758022"/>
          </a:xfrm>
        </p:spPr>
        <p:txBody>
          <a:bodyPr/>
          <a:lstStyle/>
          <a:p>
            <a:r>
              <a:rPr lang="en-US" dirty="0"/>
              <a:t>Microsoft Defender for Endpoint – Data Storage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for Endpoint will collect and store information from your configured devices in a customer dedicated and segregated tenant specific to the service for administration, tracking, and reporting purposes.</a:t>
            </a:r>
          </a:p>
          <a:p>
            <a:pPr>
              <a:lnSpc>
                <a:spcPct val="100000"/>
              </a:lnSpc>
              <a:spcAft>
                <a:spcPts val="1000"/>
              </a:spcAft>
            </a:pPr>
            <a:r>
              <a:rPr lang="en-US" sz="1800" dirty="0"/>
              <a:t>Information collected includes file data (such as file names, sizes, and hashes), process data (running processes, hashes), registry data, network connection data (host IPs and ports), and device details (such as device identifiers, names, and the operating system version).</a:t>
            </a:r>
          </a:p>
          <a:p>
            <a:pPr>
              <a:lnSpc>
                <a:spcPct val="100000"/>
              </a:lnSpc>
              <a:spcAft>
                <a:spcPts val="1000"/>
              </a:spcAft>
            </a:pPr>
            <a:r>
              <a:rPr lang="en-US" sz="1800" dirty="0"/>
              <a:t>Microsoft stores this data securely in Microsoft Azure (Log Analytics) and maintains it in accordance with Microsoft privacy practices and Microsoft Trust Center policies.</a:t>
            </a:r>
          </a:p>
          <a:p>
            <a:pPr>
              <a:lnSpc>
                <a:spcPct val="100000"/>
              </a:lnSpc>
              <a:spcAft>
                <a:spcPts val="1000"/>
              </a:spcAft>
            </a:pPr>
            <a:endParaRPr lang="en-US" sz="1800" dirty="0"/>
          </a:p>
          <a:p>
            <a:pPr>
              <a:lnSpc>
                <a:spcPct val="100000"/>
              </a:lnSpc>
              <a:spcAft>
                <a:spcPts val="1000"/>
              </a:spcAft>
            </a:pPr>
            <a:r>
              <a:rPr lang="en-US" sz="1800" dirty="0"/>
              <a:t>This data enables Defender for Endpoint to:</a:t>
            </a:r>
          </a:p>
          <a:p>
            <a:pPr>
              <a:lnSpc>
                <a:spcPct val="100000"/>
              </a:lnSpc>
              <a:spcAft>
                <a:spcPts val="1000"/>
              </a:spcAft>
            </a:pPr>
            <a:r>
              <a:rPr lang="en-US" sz="1800" dirty="0"/>
              <a:t>    Proactively identify indicators of attack (IOAs) in your organization</a:t>
            </a:r>
          </a:p>
          <a:p>
            <a:pPr>
              <a:lnSpc>
                <a:spcPct val="100000"/>
              </a:lnSpc>
              <a:spcAft>
                <a:spcPts val="1000"/>
              </a:spcAft>
            </a:pPr>
            <a:r>
              <a:rPr lang="en-US" sz="1800" dirty="0"/>
              <a:t>    Generate alerts if a possible attack was detected</a:t>
            </a:r>
          </a:p>
          <a:p>
            <a:pPr>
              <a:lnSpc>
                <a:spcPct val="100000"/>
              </a:lnSpc>
              <a:spcAft>
                <a:spcPts val="1000"/>
              </a:spcAft>
            </a:pPr>
            <a:r>
              <a:rPr lang="en-US" sz="1800" dirty="0"/>
              <a:t>    Provide your security operations with a view into devices, files, and URLs related to threat signals from your network, enabling you to investigate and explore the presence of security threats on the network.</a:t>
            </a:r>
          </a:p>
          <a:p>
            <a:pPr>
              <a:lnSpc>
                <a:spcPct val="100000"/>
              </a:lnSpc>
              <a:spcAft>
                <a:spcPts val="1000"/>
              </a:spcAft>
            </a:pPr>
            <a:endParaRPr lang="en-US" sz="1800" dirty="0"/>
          </a:p>
          <a:p>
            <a:endParaRPr lang="en-US" sz="1800" b="1" dirty="0"/>
          </a:p>
        </p:txBody>
      </p:sp>
      <p:pic>
        <p:nvPicPr>
          <p:cNvPr id="6" name="Picture 5">
            <a:extLst>
              <a:ext uri="{FF2B5EF4-FFF2-40B4-BE49-F238E27FC236}">
                <a16:creationId xmlns:a16="http://schemas.microsoft.com/office/drawing/2014/main" id="{83DFB990-C690-477E-9142-F598C52A82E5}"/>
              </a:ext>
            </a:extLst>
          </p:cNvPr>
          <p:cNvPicPr>
            <a:picLocks noChangeAspect="1"/>
          </p:cNvPicPr>
          <p:nvPr/>
        </p:nvPicPr>
        <p:blipFill>
          <a:blip r:embed="rId3"/>
          <a:stretch>
            <a:fillRect/>
          </a:stretch>
        </p:blipFill>
        <p:spPr>
          <a:xfrm>
            <a:off x="7657233" y="3225520"/>
            <a:ext cx="3201267" cy="1914940"/>
          </a:xfrm>
          <a:prstGeom prst="rect">
            <a:avLst/>
          </a:prstGeom>
        </p:spPr>
      </p:pic>
    </p:spTree>
    <p:extLst>
      <p:ext uri="{BB962C8B-B14F-4D97-AF65-F5344CB8AC3E}">
        <p14:creationId xmlns:p14="http://schemas.microsoft.com/office/powerpoint/2010/main" val="28845325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668068" cy="758022"/>
          </a:xfrm>
        </p:spPr>
        <p:txBody>
          <a:bodyPr/>
          <a:lstStyle/>
          <a:p>
            <a:r>
              <a:rPr lang="en-US" dirty="0"/>
              <a:t>Microsoft Defender for Endpoint – Data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Region where data is stored is determined when the instance is configured.</a:t>
            </a:r>
          </a:p>
          <a:p>
            <a:pPr>
              <a:lnSpc>
                <a:spcPct val="100000"/>
              </a:lnSpc>
              <a:spcAft>
                <a:spcPts val="1000"/>
              </a:spcAft>
            </a:pPr>
            <a:endParaRPr lang="en-US" sz="1800" dirty="0"/>
          </a:p>
          <a:p>
            <a:pPr>
              <a:lnSpc>
                <a:spcPct val="100000"/>
              </a:lnSpc>
              <a:spcAft>
                <a:spcPts val="1000"/>
              </a:spcAft>
            </a:pPr>
            <a:r>
              <a:rPr lang="en-US" sz="1800" dirty="0"/>
              <a:t>Defender for Endpoint operates in the Microsoft Azure datacenters in the European Union, the United Kingdom, or in the United States. Customer data collected by the service may be stored in: (a) the geo-location of the tenant as identified during provisioning or, (b) if Defender for Endpoint uses another Microsoft online service to process such data, the geolocation as defined by the data storage rules of that other online service.</a:t>
            </a:r>
          </a:p>
          <a:p>
            <a:pPr>
              <a:lnSpc>
                <a:spcPct val="100000"/>
              </a:lnSpc>
              <a:spcAft>
                <a:spcPts val="1000"/>
              </a:spcAft>
            </a:pPr>
            <a:r>
              <a:rPr lang="en-US" sz="1800" dirty="0"/>
              <a:t>Customer data in pseudonymized form may also be stored in the central storage and processing systems in the United States.</a:t>
            </a:r>
          </a:p>
          <a:p>
            <a:pPr>
              <a:lnSpc>
                <a:spcPct val="100000"/>
              </a:lnSpc>
              <a:spcAft>
                <a:spcPts val="1000"/>
              </a:spcAft>
            </a:pPr>
            <a:r>
              <a:rPr lang="en-US" sz="1800" dirty="0"/>
              <a:t>Once configured, you cannot change the location where your data is stored. This provides a convenient way to minimize compliance risk by actively selecting the geographic locations where your data will reside.</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2519147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668068" cy="758022"/>
          </a:xfrm>
        </p:spPr>
        <p:txBody>
          <a:bodyPr/>
          <a:lstStyle/>
          <a:p>
            <a:r>
              <a:rPr lang="en-US" dirty="0"/>
              <a:t>Microsoft Defender for Endpoint – Permissions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Full access</a:t>
            </a:r>
          </a:p>
          <a:p>
            <a:pPr>
              <a:lnSpc>
                <a:spcPct val="100000"/>
              </a:lnSpc>
              <a:spcAft>
                <a:spcPts val="1000"/>
              </a:spcAft>
            </a:pPr>
            <a:r>
              <a:rPr lang="en-US" sz="1800" dirty="0"/>
              <a:t>Users with full access can log in, view all system information and resolve alerts, submit files for deep analysis, and download the onboarding package. </a:t>
            </a:r>
          </a:p>
          <a:p>
            <a:pPr>
              <a:lnSpc>
                <a:spcPct val="100000"/>
              </a:lnSpc>
              <a:spcAft>
                <a:spcPts val="1000"/>
              </a:spcAft>
            </a:pPr>
            <a:r>
              <a:rPr lang="en-US" sz="1800" dirty="0"/>
              <a:t>Assigning full access rights requires adding the users to the "Security Administrator" or "Global Administrator" AAD built-in roles.</a:t>
            </a:r>
          </a:p>
          <a:p>
            <a:pPr>
              <a:lnSpc>
                <a:spcPct val="100000"/>
              </a:lnSpc>
              <a:spcAft>
                <a:spcPts val="1000"/>
              </a:spcAft>
            </a:pPr>
            <a:endParaRPr lang="en-US" sz="1800" dirty="0"/>
          </a:p>
          <a:p>
            <a:pPr>
              <a:lnSpc>
                <a:spcPct val="100000"/>
              </a:lnSpc>
              <a:spcAft>
                <a:spcPts val="1000"/>
              </a:spcAft>
            </a:pPr>
            <a:r>
              <a:rPr lang="en-US" sz="1800" b="1" dirty="0"/>
              <a:t>Read-only access</a:t>
            </a:r>
          </a:p>
          <a:p>
            <a:pPr>
              <a:lnSpc>
                <a:spcPct val="100000"/>
              </a:lnSpc>
              <a:spcAft>
                <a:spcPts val="1000"/>
              </a:spcAft>
            </a:pPr>
            <a:r>
              <a:rPr lang="en-US" sz="1800" dirty="0"/>
              <a:t>Users with read-only access can log in, view all alerts, and related </a:t>
            </a:r>
            <a:br>
              <a:rPr lang="en-US" sz="1800" dirty="0"/>
            </a:br>
            <a:r>
              <a:rPr lang="en-US" sz="1800" dirty="0"/>
              <a:t>information. They will not be able to change alert states, submit </a:t>
            </a:r>
            <a:br>
              <a:rPr lang="en-US" sz="1800" dirty="0"/>
            </a:br>
            <a:r>
              <a:rPr lang="en-US" sz="1800" dirty="0"/>
              <a:t>files for deep analysis or perform any state changing operations. </a:t>
            </a:r>
          </a:p>
          <a:p>
            <a:pPr>
              <a:lnSpc>
                <a:spcPct val="100000"/>
              </a:lnSpc>
              <a:spcAft>
                <a:spcPts val="1000"/>
              </a:spcAft>
            </a:pPr>
            <a:r>
              <a:rPr lang="en-US" sz="1800" dirty="0"/>
              <a:t>Assigning read-only access rights requires adding the users to </a:t>
            </a:r>
            <a:br>
              <a:rPr lang="en-US" sz="1800" dirty="0"/>
            </a:br>
            <a:r>
              <a:rPr lang="en-US" sz="1800" dirty="0"/>
              <a:t>the "Security Reader" Azure AD built-in role.</a:t>
            </a:r>
            <a:endParaRPr lang="en-US" sz="1800" b="1" dirty="0"/>
          </a:p>
        </p:txBody>
      </p:sp>
      <p:pic>
        <p:nvPicPr>
          <p:cNvPr id="4" name="Picture 3">
            <a:extLst>
              <a:ext uri="{FF2B5EF4-FFF2-40B4-BE49-F238E27FC236}">
                <a16:creationId xmlns:a16="http://schemas.microsoft.com/office/drawing/2014/main" id="{2911EFDB-22B8-4841-B634-34BA44A2A9F6}"/>
              </a:ext>
            </a:extLst>
          </p:cNvPr>
          <p:cNvPicPr>
            <a:picLocks noChangeAspect="1"/>
          </p:cNvPicPr>
          <p:nvPr/>
        </p:nvPicPr>
        <p:blipFill>
          <a:blip r:embed="rId3"/>
          <a:stretch>
            <a:fillRect/>
          </a:stretch>
        </p:blipFill>
        <p:spPr>
          <a:xfrm>
            <a:off x="7612229" y="3042484"/>
            <a:ext cx="3290872" cy="2275473"/>
          </a:xfrm>
          <a:prstGeom prst="rect">
            <a:avLst/>
          </a:prstGeom>
        </p:spPr>
      </p:pic>
    </p:spTree>
    <p:extLst>
      <p:ext uri="{BB962C8B-B14F-4D97-AF65-F5344CB8AC3E}">
        <p14:creationId xmlns:p14="http://schemas.microsoft.com/office/powerpoint/2010/main" val="399518351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7081278" cy="502447"/>
          </a:xfrm>
        </p:spPr>
        <p:txBody>
          <a:bodyPr/>
          <a:lstStyle/>
          <a:p>
            <a:pPr>
              <a:lnSpc>
                <a:spcPct val="100000"/>
              </a:lnSpc>
              <a:spcAft>
                <a:spcPts val="1000"/>
              </a:spcAft>
            </a:pPr>
            <a:r>
              <a:rPr lang="en-US" sz="1800" dirty="0"/>
              <a:t>Defender for Endpoint notifies you of possible malicious events, attributes, and contextual information through alerts. </a:t>
            </a:r>
          </a:p>
          <a:p>
            <a:pPr>
              <a:lnSpc>
                <a:spcPct val="100000"/>
              </a:lnSpc>
              <a:spcAft>
                <a:spcPts val="1000"/>
              </a:spcAft>
            </a:pPr>
            <a:r>
              <a:rPr lang="en-US" sz="1800" dirty="0"/>
              <a:t>Alerts categories are aligned with MITRE ATT&amp;CK Framework Tactics and Techniques.  Category alignment will help users better understand threat activities, correlate with additional data sources, and benefit from community enrichments.</a:t>
            </a:r>
          </a:p>
          <a:p>
            <a:pPr>
              <a:lnSpc>
                <a:spcPct val="100000"/>
              </a:lnSpc>
              <a:spcAft>
                <a:spcPts val="1000"/>
              </a:spcAft>
            </a:pPr>
            <a:endParaRPr lang="en-US" sz="1800" dirty="0"/>
          </a:p>
          <a:p>
            <a:pPr>
              <a:lnSpc>
                <a:spcPct val="100000"/>
              </a:lnSpc>
              <a:spcAft>
                <a:spcPts val="1000"/>
              </a:spcAft>
            </a:pPr>
            <a:r>
              <a:rPr lang="en-US" sz="1800" dirty="0"/>
              <a:t>A summary of new alerts is displayed in the </a:t>
            </a:r>
            <a:br>
              <a:rPr lang="en-US" sz="1800" dirty="0"/>
            </a:br>
            <a:r>
              <a:rPr lang="en-US" sz="1800" dirty="0"/>
              <a:t>Security operations dashboard, and you </a:t>
            </a:r>
            <a:br>
              <a:rPr lang="en-US" sz="1800" dirty="0"/>
            </a:br>
            <a:r>
              <a:rPr lang="en-US" sz="1800" dirty="0"/>
              <a:t>can access all alerts in the Alerts queue.</a:t>
            </a:r>
          </a:p>
          <a:p>
            <a:endParaRPr lang="en-US" sz="1800" dirty="0"/>
          </a:p>
          <a:p>
            <a:r>
              <a:rPr lang="en-US" sz="1800" dirty="0"/>
              <a:t>If an alert is not yet assigned, you can </a:t>
            </a:r>
            <a:br>
              <a:rPr lang="en-US" sz="1800" dirty="0"/>
            </a:br>
            <a:r>
              <a:rPr lang="en-US" sz="1800" dirty="0"/>
              <a:t>select Assign to me to assign the alert to</a:t>
            </a:r>
            <a:br>
              <a:rPr lang="en-US" sz="1800" dirty="0"/>
            </a:br>
            <a:r>
              <a:rPr lang="en-US" sz="1800" dirty="0"/>
              <a:t> yourself.</a:t>
            </a:r>
          </a:p>
          <a:p>
            <a:endParaRPr lang="en-US" sz="1800" dirty="0"/>
          </a:p>
        </p:txBody>
      </p:sp>
      <p:pic>
        <p:nvPicPr>
          <p:cNvPr id="7170" name="Picture 2" descr="thumbnail image 1 of blog post titled &#10; &#10; &#10;  &#10; &#10; &#10; &#10;    &#10;  &#10;   &#10;    &#10;      &#10;       Microsoft Defender ATP alert categories are now aligned with MITRE ATT&amp;CK!&#10;       &#10;      &#10;     &#10;   &#10;  &#10; &#10;   &#10; &#10; &#10; &#10; &#10; &#10;">
            <a:extLst>
              <a:ext uri="{FF2B5EF4-FFF2-40B4-BE49-F238E27FC236}">
                <a16:creationId xmlns:a16="http://schemas.microsoft.com/office/drawing/2014/main" id="{2291DCA8-1576-4751-BD4E-FECE39C1B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630" y="3582064"/>
            <a:ext cx="2809875" cy="21050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9C5CA57-333B-464E-AF1D-9E47F2C68AA8}"/>
              </a:ext>
            </a:extLst>
          </p:cNvPr>
          <p:cNvPicPr>
            <a:picLocks noChangeAspect="1"/>
          </p:cNvPicPr>
          <p:nvPr/>
        </p:nvPicPr>
        <p:blipFill>
          <a:blip r:embed="rId4"/>
          <a:stretch>
            <a:fillRect/>
          </a:stretch>
        </p:blipFill>
        <p:spPr>
          <a:xfrm>
            <a:off x="8705850" y="1122784"/>
            <a:ext cx="1866900" cy="4476750"/>
          </a:xfrm>
          <a:prstGeom prst="rect">
            <a:avLst/>
          </a:prstGeom>
        </p:spPr>
      </p:pic>
    </p:spTree>
    <p:extLst>
      <p:ext uri="{BB962C8B-B14F-4D97-AF65-F5344CB8AC3E}">
        <p14:creationId xmlns:p14="http://schemas.microsoft.com/office/powerpoint/2010/main" val="199447599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Alerts – Suppression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Suppression rules allow for specific alerts that are known to be innocuous such as known tools or processes in your organization to be suppressed.</a:t>
            </a:r>
          </a:p>
          <a:p>
            <a:r>
              <a:rPr lang="en-US" sz="1800" dirty="0"/>
              <a:t>When a suppression rule is created, it will take effect from the point when the rule is created.</a:t>
            </a:r>
          </a:p>
          <a:p>
            <a:r>
              <a:rPr lang="en-US" sz="1800" dirty="0"/>
              <a:t>You can choose not to set a classification, or specify whether an alert is a true alert or a false alert. It's important to provide the classification of true positive/false positive. This classification is used to monitor alert quality, and make alerts more accurate.</a:t>
            </a:r>
          </a:p>
        </p:txBody>
      </p:sp>
      <p:pic>
        <p:nvPicPr>
          <p:cNvPr id="8196" name="Picture 4" descr="thumbnail image 1 of blog post titled &#10; &#10; &#10;  &#10; &#10; &#10; &#10;    &#10;  &#10;   &#10;    &#10;      &#10;       MITRE ATT&amp;CK technique info in Microsoft Defender ATP alerts&#10;       &#10;      &#10;     &#10;   &#10;  &#10; &#10;   &#10; &#10; &#10; &#10; &#10; &#10;">
            <a:extLst>
              <a:ext uri="{FF2B5EF4-FFF2-40B4-BE49-F238E27FC236}">
                <a16:creationId xmlns:a16="http://schemas.microsoft.com/office/drawing/2014/main" id="{45C62A1B-4032-4A2E-8A21-12F63F650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214" y="3793457"/>
            <a:ext cx="60674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7320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Incidents Queue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Managing incidents is an important part of every cybersecurity operation. </a:t>
            </a:r>
          </a:p>
          <a:p>
            <a:pPr>
              <a:lnSpc>
                <a:spcPct val="100000"/>
              </a:lnSpc>
              <a:spcAft>
                <a:spcPts val="1000"/>
              </a:spcAft>
            </a:pPr>
            <a:r>
              <a:rPr lang="en-US" sz="1800" dirty="0"/>
              <a:t>You can manage incidents by selecting an incident from the Incidents queue </a:t>
            </a:r>
            <a:br>
              <a:rPr lang="en-US" sz="1800" dirty="0"/>
            </a:br>
            <a:r>
              <a:rPr lang="en-US" sz="1800" dirty="0"/>
              <a:t>or the Incidents management pane.</a:t>
            </a:r>
          </a:p>
          <a:p>
            <a:pPr>
              <a:lnSpc>
                <a:spcPct val="100000"/>
              </a:lnSpc>
              <a:spcAft>
                <a:spcPts val="1000"/>
              </a:spcAft>
            </a:pPr>
            <a:r>
              <a:rPr lang="en-US" sz="1800" dirty="0"/>
              <a:t>The Incidents queue shows a collection of incidents that were flagged from</a:t>
            </a:r>
            <a:br>
              <a:rPr lang="en-US" sz="1800" dirty="0"/>
            </a:br>
            <a:r>
              <a:rPr lang="en-US" sz="1800" dirty="0"/>
              <a:t>devices in your network. It helps you sort through incidents to prioritize </a:t>
            </a:r>
            <a:br>
              <a:rPr lang="en-US" sz="1800" dirty="0"/>
            </a:br>
            <a:r>
              <a:rPr lang="en-US" sz="1800" dirty="0"/>
              <a:t>and create an informed cybersecurity response decision.</a:t>
            </a:r>
          </a:p>
          <a:p>
            <a:pPr>
              <a:lnSpc>
                <a:spcPct val="100000"/>
              </a:lnSpc>
              <a:spcAft>
                <a:spcPts val="1000"/>
              </a:spcAft>
            </a:pPr>
            <a:endParaRPr lang="en-US" sz="1800" dirty="0"/>
          </a:p>
          <a:p>
            <a:pPr>
              <a:lnSpc>
                <a:spcPct val="100000"/>
              </a:lnSpc>
              <a:spcAft>
                <a:spcPts val="1000"/>
              </a:spcAft>
            </a:pPr>
            <a:r>
              <a:rPr lang="en-US" sz="1800" dirty="0"/>
              <a:t>By default, the queue displays incidents seen in the last 30 days, with the most recent incident showing at the top of the list, helping you see the most recent incidents first.</a:t>
            </a:r>
          </a:p>
          <a:p>
            <a:pPr>
              <a:lnSpc>
                <a:spcPct val="100000"/>
              </a:lnSpc>
              <a:spcAft>
                <a:spcPts val="1000"/>
              </a:spcAft>
            </a:pPr>
            <a:r>
              <a:rPr lang="en-US" sz="1800" dirty="0"/>
              <a:t>To understand the incident's scope at a glance, incident names are automatically generated based on alert attributes such as the number of endpoints affected, users affected, detection sources or categories.</a:t>
            </a:r>
          </a:p>
          <a:p>
            <a:pPr>
              <a:lnSpc>
                <a:spcPct val="100000"/>
              </a:lnSpc>
              <a:spcAft>
                <a:spcPts val="1000"/>
              </a:spcAft>
            </a:pPr>
            <a:r>
              <a:rPr lang="en-US" sz="1800" dirty="0"/>
              <a:t>You can assign incidents to yourself, change the status and classification, rename, or comment on them to keep track of their progress.</a:t>
            </a:r>
          </a:p>
        </p:txBody>
      </p:sp>
      <p:pic>
        <p:nvPicPr>
          <p:cNvPr id="2050" name="Picture 2" descr="Endpoint Standard | VMware Carbon Black">
            <a:extLst>
              <a:ext uri="{FF2B5EF4-FFF2-40B4-BE49-F238E27FC236}">
                <a16:creationId xmlns:a16="http://schemas.microsoft.com/office/drawing/2014/main" id="{BB7E9E90-5880-491F-A409-F33089977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9387" y="1043738"/>
            <a:ext cx="2082465" cy="2082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6553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Alerts vs Incidents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investigate the alerts and see how they were linked together in an incident. </a:t>
            </a:r>
          </a:p>
          <a:p>
            <a:pPr>
              <a:lnSpc>
                <a:spcPct val="100000"/>
              </a:lnSpc>
              <a:spcAft>
                <a:spcPts val="1000"/>
              </a:spcAft>
            </a:pPr>
            <a:endParaRPr lang="en-US" sz="1800" dirty="0"/>
          </a:p>
          <a:p>
            <a:pPr>
              <a:lnSpc>
                <a:spcPct val="100000"/>
              </a:lnSpc>
              <a:spcAft>
                <a:spcPts val="1000"/>
              </a:spcAft>
            </a:pPr>
            <a:r>
              <a:rPr lang="en-US" sz="1800" dirty="0"/>
              <a:t>Alerts are grouped into incidents based on the following reasons:</a:t>
            </a:r>
          </a:p>
          <a:p>
            <a:pPr>
              <a:lnSpc>
                <a:spcPct val="100000"/>
              </a:lnSpc>
              <a:spcAft>
                <a:spcPts val="1000"/>
              </a:spcAft>
            </a:pPr>
            <a:r>
              <a:rPr lang="en-US" sz="1800" dirty="0"/>
              <a:t>    Automated investigation - The automated investigation triggered the linked alert </a:t>
            </a:r>
            <a:br>
              <a:rPr lang="en-US" sz="1800" dirty="0"/>
            </a:br>
            <a:r>
              <a:rPr lang="en-US" sz="1800" dirty="0"/>
              <a:t>while investigating the original alert</a:t>
            </a:r>
          </a:p>
          <a:p>
            <a:pPr>
              <a:lnSpc>
                <a:spcPct val="100000"/>
              </a:lnSpc>
              <a:spcAft>
                <a:spcPts val="1000"/>
              </a:spcAft>
            </a:pPr>
            <a:r>
              <a:rPr lang="en-US" sz="1800" dirty="0"/>
              <a:t>    File characteristics - The files associated with the alert have similar characteristics</a:t>
            </a:r>
          </a:p>
          <a:p>
            <a:pPr>
              <a:lnSpc>
                <a:spcPct val="100000"/>
              </a:lnSpc>
              <a:spcAft>
                <a:spcPts val="1000"/>
              </a:spcAft>
            </a:pPr>
            <a:r>
              <a:rPr lang="en-US" sz="1800" dirty="0"/>
              <a:t>    Manual association - A user manually linked the alerts</a:t>
            </a:r>
          </a:p>
          <a:p>
            <a:pPr>
              <a:lnSpc>
                <a:spcPct val="100000"/>
              </a:lnSpc>
              <a:spcAft>
                <a:spcPts val="1000"/>
              </a:spcAft>
            </a:pPr>
            <a:r>
              <a:rPr lang="en-US" sz="1800" dirty="0"/>
              <a:t>    Proximate time - The alerts were triggered on the same device within a certain timeframe</a:t>
            </a:r>
          </a:p>
          <a:p>
            <a:pPr>
              <a:lnSpc>
                <a:spcPct val="100000"/>
              </a:lnSpc>
              <a:spcAft>
                <a:spcPts val="1000"/>
              </a:spcAft>
            </a:pPr>
            <a:r>
              <a:rPr lang="en-US" sz="1800" dirty="0"/>
              <a:t>    Same file - The files associated with the alert are exactly the same</a:t>
            </a:r>
          </a:p>
          <a:p>
            <a:pPr>
              <a:lnSpc>
                <a:spcPct val="100000"/>
              </a:lnSpc>
              <a:spcAft>
                <a:spcPts val="1000"/>
              </a:spcAft>
            </a:pPr>
            <a:r>
              <a:rPr lang="en-US" sz="1800" dirty="0"/>
              <a:t>    Same URL - The URL that triggered the alert is exactly the same</a:t>
            </a:r>
          </a:p>
          <a:p>
            <a:pPr>
              <a:lnSpc>
                <a:spcPct val="100000"/>
              </a:lnSpc>
              <a:spcAft>
                <a:spcPts val="1000"/>
              </a:spcAft>
            </a:pPr>
            <a:endParaRPr lang="en-US" sz="1800" dirty="0"/>
          </a:p>
        </p:txBody>
      </p:sp>
      <p:pic>
        <p:nvPicPr>
          <p:cNvPr id="3074" name="Picture 2" descr="Endpoint Standard | VMware Carbon Black">
            <a:extLst>
              <a:ext uri="{FF2B5EF4-FFF2-40B4-BE49-F238E27FC236}">
                <a16:creationId xmlns:a16="http://schemas.microsoft.com/office/drawing/2014/main" id="{8DAC1701-B612-4C3F-AF64-AB7A41F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1228" y="1393058"/>
            <a:ext cx="17907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24355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False Positives/Negatives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 false positive is an entity, such as a file or a process, that was detected and identified as malicious, even though the entity isn't actually a threat. </a:t>
            </a:r>
          </a:p>
          <a:p>
            <a:pPr>
              <a:lnSpc>
                <a:spcPct val="100000"/>
              </a:lnSpc>
              <a:spcAft>
                <a:spcPts val="1000"/>
              </a:spcAft>
            </a:pPr>
            <a:r>
              <a:rPr lang="en-US" sz="1800" dirty="0"/>
              <a:t>A false negative is an entity that was not detected as a threat, even though it actually is malicious.</a:t>
            </a:r>
          </a:p>
        </p:txBody>
      </p:sp>
      <p:pic>
        <p:nvPicPr>
          <p:cNvPr id="5" name="Picture 4">
            <a:extLst>
              <a:ext uri="{FF2B5EF4-FFF2-40B4-BE49-F238E27FC236}">
                <a16:creationId xmlns:a16="http://schemas.microsoft.com/office/drawing/2014/main" id="{2F0157E1-2BDE-43D7-B5E8-26FFF2272B6E}"/>
              </a:ext>
            </a:extLst>
          </p:cNvPr>
          <p:cNvPicPr>
            <a:picLocks noChangeAspect="1"/>
          </p:cNvPicPr>
          <p:nvPr/>
        </p:nvPicPr>
        <p:blipFill>
          <a:blip r:embed="rId3"/>
          <a:stretch>
            <a:fillRect/>
          </a:stretch>
        </p:blipFill>
        <p:spPr>
          <a:xfrm>
            <a:off x="2368216" y="3051258"/>
            <a:ext cx="7239000" cy="2295525"/>
          </a:xfrm>
          <a:prstGeom prst="rect">
            <a:avLst/>
          </a:prstGeom>
        </p:spPr>
      </p:pic>
    </p:spTree>
    <p:extLst>
      <p:ext uri="{BB962C8B-B14F-4D97-AF65-F5344CB8AC3E}">
        <p14:creationId xmlns:p14="http://schemas.microsoft.com/office/powerpoint/2010/main" val="348538135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Remediation Actions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Several types of remediation actions occur automatically through automated investigation and Microsoft Defender Antivirus:</a:t>
            </a:r>
          </a:p>
          <a:p>
            <a:pPr>
              <a:lnSpc>
                <a:spcPct val="100000"/>
              </a:lnSpc>
              <a:spcAft>
                <a:spcPts val="1000"/>
              </a:spcAft>
            </a:pPr>
            <a:endParaRPr lang="en-US" sz="1800" dirty="0"/>
          </a:p>
          <a:p>
            <a:pPr>
              <a:lnSpc>
                <a:spcPct val="100000"/>
              </a:lnSpc>
              <a:spcAft>
                <a:spcPts val="1000"/>
              </a:spcAft>
            </a:pPr>
            <a:r>
              <a:rPr lang="en-US" sz="1800" dirty="0"/>
              <a:t>Quarantine a file</a:t>
            </a:r>
          </a:p>
          <a:p>
            <a:pPr>
              <a:lnSpc>
                <a:spcPct val="100000"/>
              </a:lnSpc>
              <a:spcAft>
                <a:spcPts val="1000"/>
              </a:spcAft>
            </a:pPr>
            <a:r>
              <a:rPr lang="en-US" sz="1800" dirty="0"/>
              <a:t>Remove a registry key</a:t>
            </a:r>
          </a:p>
          <a:p>
            <a:pPr>
              <a:lnSpc>
                <a:spcPct val="100000"/>
              </a:lnSpc>
              <a:spcAft>
                <a:spcPts val="1000"/>
              </a:spcAft>
            </a:pPr>
            <a:r>
              <a:rPr lang="en-US" sz="1800" dirty="0"/>
              <a:t>Kill a process</a:t>
            </a:r>
          </a:p>
          <a:p>
            <a:pPr>
              <a:lnSpc>
                <a:spcPct val="100000"/>
              </a:lnSpc>
              <a:spcAft>
                <a:spcPts val="1000"/>
              </a:spcAft>
            </a:pPr>
            <a:r>
              <a:rPr lang="en-US" sz="1800" dirty="0"/>
              <a:t>Stop a service</a:t>
            </a:r>
          </a:p>
          <a:p>
            <a:pPr>
              <a:lnSpc>
                <a:spcPct val="100000"/>
              </a:lnSpc>
              <a:spcAft>
                <a:spcPts val="1000"/>
              </a:spcAft>
            </a:pPr>
            <a:r>
              <a:rPr lang="en-US" sz="1800" dirty="0"/>
              <a:t>Disable a driver</a:t>
            </a:r>
          </a:p>
          <a:p>
            <a:pPr>
              <a:lnSpc>
                <a:spcPct val="100000"/>
              </a:lnSpc>
              <a:spcAft>
                <a:spcPts val="1000"/>
              </a:spcAft>
            </a:pPr>
            <a:r>
              <a:rPr lang="en-US" sz="1800" dirty="0"/>
              <a:t>Remove a scheduled task</a:t>
            </a:r>
          </a:p>
        </p:txBody>
      </p:sp>
      <p:pic>
        <p:nvPicPr>
          <p:cNvPr id="4098" name="Picture 2" descr="Endpoint Standard | VMware Carbon Black">
            <a:extLst>
              <a:ext uri="{FF2B5EF4-FFF2-40B4-BE49-F238E27FC236}">
                <a16:creationId xmlns:a16="http://schemas.microsoft.com/office/drawing/2014/main" id="{23893B57-3EFA-4596-98DB-87B2D731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2552700"/>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dpoint Standard | VMware Carbon Black">
            <a:extLst>
              <a:ext uri="{FF2B5EF4-FFF2-40B4-BE49-F238E27FC236}">
                <a16:creationId xmlns:a16="http://schemas.microsoft.com/office/drawing/2014/main" id="{316769F3-6FA8-49A5-BE83-D4E514E69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0727" y="2543175"/>
            <a:ext cx="176212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98492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Quarantine Files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roll back and remove a file from quarantine if you’ve determined that it’s clean after an investigation.</a:t>
            </a:r>
          </a:p>
        </p:txBody>
      </p:sp>
      <p:pic>
        <p:nvPicPr>
          <p:cNvPr id="5122" name="Picture 2" descr="McAfee MVISION Cloud for Office 365 Security | McAfee">
            <a:extLst>
              <a:ext uri="{FF2B5EF4-FFF2-40B4-BE49-F238E27FC236}">
                <a16:creationId xmlns:a16="http://schemas.microsoft.com/office/drawing/2014/main" id="{D367F0CC-3783-4472-8020-942BA43C9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375" y="2342634"/>
            <a:ext cx="2830727" cy="283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27954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Exclusions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exclusion is an entity, such as a file or URL, that you specify as an exception to remediation actions. </a:t>
            </a:r>
          </a:p>
          <a:p>
            <a:pPr>
              <a:lnSpc>
                <a:spcPct val="100000"/>
              </a:lnSpc>
              <a:spcAft>
                <a:spcPts val="1000"/>
              </a:spcAft>
            </a:pPr>
            <a:r>
              <a:rPr lang="en-US" sz="1800" dirty="0"/>
              <a:t>The excluded entity can still get detected, but no remediation actions are taken on that entity. </a:t>
            </a:r>
          </a:p>
          <a:p>
            <a:pPr>
              <a:lnSpc>
                <a:spcPct val="100000"/>
              </a:lnSpc>
              <a:spcAft>
                <a:spcPts val="1000"/>
              </a:spcAft>
            </a:pPr>
            <a:r>
              <a:rPr lang="en-US" sz="1800" dirty="0"/>
              <a:t>That is, the detected file or process won’t be stopped, sent to quarantine, removed, or otherwise changed by Microsoft Defender for Endpoint.</a:t>
            </a:r>
          </a:p>
          <a:p>
            <a:pPr>
              <a:lnSpc>
                <a:spcPct val="100000"/>
              </a:lnSpc>
              <a:spcAft>
                <a:spcPts val="1000"/>
              </a:spcAft>
            </a:pPr>
            <a:endParaRPr lang="en-US" sz="1800" dirty="0"/>
          </a:p>
          <a:p>
            <a:pPr>
              <a:lnSpc>
                <a:spcPct val="100000"/>
              </a:lnSpc>
              <a:spcAft>
                <a:spcPts val="1000"/>
              </a:spcAft>
            </a:pPr>
            <a:r>
              <a:rPr lang="en-US" sz="1800" dirty="0"/>
              <a:t>Microsoft Defender Antivirus exclusions apply only to antivirus protection, not across other Microsoft Defender for Endpoint capabilities. </a:t>
            </a:r>
          </a:p>
          <a:p>
            <a:pPr>
              <a:lnSpc>
                <a:spcPct val="100000"/>
              </a:lnSpc>
              <a:spcAft>
                <a:spcPts val="1000"/>
              </a:spcAft>
            </a:pPr>
            <a:r>
              <a:rPr lang="en-US" sz="1800" dirty="0"/>
              <a:t>To exclude files broadly, use exclusions for Microsoft Defender Antivirus and custom indicators for Microsoft Defender for Endpoint.</a:t>
            </a:r>
          </a:p>
          <a:p>
            <a:pPr>
              <a:lnSpc>
                <a:spcPct val="100000"/>
              </a:lnSpc>
              <a:spcAft>
                <a:spcPts val="1000"/>
              </a:spcAft>
            </a:pPr>
            <a:endParaRPr lang="en-US" sz="1800" dirty="0"/>
          </a:p>
          <a:p>
            <a:pPr>
              <a:lnSpc>
                <a:spcPct val="100000"/>
              </a:lnSpc>
              <a:spcAft>
                <a:spcPts val="1000"/>
              </a:spcAft>
            </a:pPr>
            <a:r>
              <a:rPr lang="en-US" sz="1800" dirty="0"/>
              <a:t>Make sure that you define exclusions sparingly, and that you only include the files, folders, processes, and process-opened files that are resulting in false positives.</a:t>
            </a:r>
          </a:p>
        </p:txBody>
      </p:sp>
    </p:spTree>
    <p:extLst>
      <p:ext uri="{BB962C8B-B14F-4D97-AF65-F5344CB8AC3E}">
        <p14:creationId xmlns:p14="http://schemas.microsoft.com/office/powerpoint/2010/main" val="26901077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Advanced hunting is a query-based threat-hunting tool that lets </a:t>
            </a:r>
            <a:br>
              <a:rPr lang="en-US" sz="1800" dirty="0"/>
            </a:br>
            <a:r>
              <a:rPr lang="en-US" sz="1800" dirty="0"/>
              <a:t>you explore up to 30 days of raw data. </a:t>
            </a:r>
          </a:p>
          <a:p>
            <a:pPr>
              <a:lnSpc>
                <a:spcPct val="100000"/>
              </a:lnSpc>
              <a:spcAft>
                <a:spcPts val="1000"/>
              </a:spcAft>
            </a:pPr>
            <a:r>
              <a:rPr lang="en-US" sz="1800" dirty="0"/>
              <a:t>You can proactively inspect events in your network to locate</a:t>
            </a:r>
            <a:br>
              <a:rPr lang="en-US" sz="1800" dirty="0"/>
            </a:br>
            <a:r>
              <a:rPr lang="en-US" sz="1800" dirty="0"/>
              <a:t>threat indicators and entities. </a:t>
            </a:r>
          </a:p>
          <a:p>
            <a:pPr>
              <a:lnSpc>
                <a:spcPct val="100000"/>
              </a:lnSpc>
              <a:spcAft>
                <a:spcPts val="1000"/>
              </a:spcAft>
            </a:pPr>
            <a:r>
              <a:rPr lang="en-US" sz="1800" dirty="0"/>
              <a:t>The flexible access to data enables unconstrained hunting for </a:t>
            </a:r>
            <a:br>
              <a:rPr lang="en-US" sz="1800" dirty="0"/>
            </a:br>
            <a:r>
              <a:rPr lang="en-US" sz="1800" dirty="0"/>
              <a:t>both known and potential threats.</a:t>
            </a:r>
          </a:p>
          <a:p>
            <a:pPr>
              <a:lnSpc>
                <a:spcPct val="100000"/>
              </a:lnSpc>
              <a:spcAft>
                <a:spcPts val="1000"/>
              </a:spcAft>
            </a:pPr>
            <a:r>
              <a:rPr lang="en-US" sz="1800" dirty="0"/>
              <a:t>Time information in advanced hunting is in the UTC time zone.</a:t>
            </a:r>
          </a:p>
          <a:p>
            <a:endParaRPr lang="en-US" sz="1800" b="1" dirty="0"/>
          </a:p>
        </p:txBody>
      </p:sp>
      <p:pic>
        <p:nvPicPr>
          <p:cNvPr id="4" name="Picture 3">
            <a:extLst>
              <a:ext uri="{FF2B5EF4-FFF2-40B4-BE49-F238E27FC236}">
                <a16:creationId xmlns:a16="http://schemas.microsoft.com/office/drawing/2014/main" id="{EB50DD02-04E3-4187-BD44-A1C86B626F9B}"/>
              </a:ext>
            </a:extLst>
          </p:cNvPr>
          <p:cNvPicPr>
            <a:picLocks noChangeAspect="1"/>
          </p:cNvPicPr>
          <p:nvPr/>
        </p:nvPicPr>
        <p:blipFill>
          <a:blip r:embed="rId3"/>
          <a:stretch>
            <a:fillRect/>
          </a:stretch>
        </p:blipFill>
        <p:spPr>
          <a:xfrm>
            <a:off x="7231777" y="585788"/>
            <a:ext cx="3914207" cy="5558589"/>
          </a:xfrm>
          <a:prstGeom prst="rect">
            <a:avLst/>
          </a:prstGeom>
        </p:spPr>
      </p:pic>
      <p:pic>
        <p:nvPicPr>
          <p:cNvPr id="6146" name="Picture 2" descr="Endpoint Standard | VMware Carbon Black">
            <a:extLst>
              <a:ext uri="{FF2B5EF4-FFF2-40B4-BE49-F238E27FC236}">
                <a16:creationId xmlns:a16="http://schemas.microsoft.com/office/drawing/2014/main" id="{7546A4D6-24EE-44FE-97DC-A03FA3F6D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203" y="3948113"/>
            <a:ext cx="1933575"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9842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Custom Detection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Custom detection rules are rules you can design and tweak using advanced hunting queries. These rules let you proactively monitor various events and system states, including suspected breach activity and misconfigured endpoints. </a:t>
            </a:r>
          </a:p>
          <a:p>
            <a:pPr>
              <a:lnSpc>
                <a:spcPct val="100000"/>
              </a:lnSpc>
              <a:spcAft>
                <a:spcPts val="1000"/>
              </a:spcAft>
            </a:pPr>
            <a:r>
              <a:rPr lang="en-US" sz="1800" dirty="0"/>
              <a:t>You can set them to run at regular intervals, generating alerts and taking response actions whenever there are matches.</a:t>
            </a:r>
          </a:p>
          <a:p>
            <a:pPr>
              <a:lnSpc>
                <a:spcPct val="100000"/>
              </a:lnSpc>
              <a:spcAft>
                <a:spcPts val="1000"/>
              </a:spcAft>
            </a:pPr>
            <a:endParaRPr lang="en-US" sz="1800" b="1" dirty="0"/>
          </a:p>
          <a:p>
            <a:pPr>
              <a:lnSpc>
                <a:spcPct val="100000"/>
              </a:lnSpc>
              <a:spcAft>
                <a:spcPts val="1000"/>
              </a:spcAft>
            </a:pPr>
            <a:r>
              <a:rPr lang="en-US" sz="1800" dirty="0"/>
              <a:t>To create a custom detection rule, the query must return the following columns:</a:t>
            </a:r>
          </a:p>
          <a:p>
            <a:pPr>
              <a:lnSpc>
                <a:spcPct val="100000"/>
              </a:lnSpc>
              <a:spcAft>
                <a:spcPts val="1000"/>
              </a:spcAft>
            </a:pPr>
            <a:r>
              <a:rPr lang="en-US" sz="1800" dirty="0"/>
              <a:t>    Timestamp—used to set the timestamp for generated alerts</a:t>
            </a:r>
          </a:p>
          <a:p>
            <a:pPr>
              <a:lnSpc>
                <a:spcPct val="100000"/>
              </a:lnSpc>
              <a:spcAft>
                <a:spcPts val="1000"/>
              </a:spcAft>
            </a:pPr>
            <a:r>
              <a:rPr lang="en-US" sz="1800" dirty="0"/>
              <a:t>    </a:t>
            </a:r>
            <a:r>
              <a:rPr lang="en-US" sz="1800" dirty="0" err="1"/>
              <a:t>ReportId</a:t>
            </a:r>
            <a:r>
              <a:rPr lang="en-US" sz="1800" dirty="0"/>
              <a:t>—enables lookups for the original records</a:t>
            </a:r>
          </a:p>
          <a:p>
            <a:pPr>
              <a:lnSpc>
                <a:spcPct val="100000"/>
              </a:lnSpc>
              <a:spcAft>
                <a:spcPts val="1000"/>
              </a:spcAft>
            </a:pPr>
            <a:r>
              <a:rPr lang="en-US" sz="1800" dirty="0"/>
              <a:t>    A column that identifies specific devices, users, or mailboxes </a:t>
            </a:r>
          </a:p>
        </p:txBody>
      </p:sp>
      <p:pic>
        <p:nvPicPr>
          <p:cNvPr id="5" name="Picture 4">
            <a:extLst>
              <a:ext uri="{FF2B5EF4-FFF2-40B4-BE49-F238E27FC236}">
                <a16:creationId xmlns:a16="http://schemas.microsoft.com/office/drawing/2014/main" id="{DC292480-1EBA-430A-A2D6-080A16F90D2B}"/>
              </a:ext>
            </a:extLst>
          </p:cNvPr>
          <p:cNvPicPr>
            <a:picLocks noChangeAspect="1"/>
          </p:cNvPicPr>
          <p:nvPr/>
        </p:nvPicPr>
        <p:blipFill>
          <a:blip r:embed="rId3"/>
          <a:stretch>
            <a:fillRect/>
          </a:stretch>
        </p:blipFill>
        <p:spPr>
          <a:xfrm>
            <a:off x="1563103" y="4834351"/>
            <a:ext cx="8115300" cy="1657350"/>
          </a:xfrm>
          <a:prstGeom prst="rect">
            <a:avLst/>
          </a:prstGeom>
        </p:spPr>
      </p:pic>
    </p:spTree>
    <p:extLst>
      <p:ext uri="{BB962C8B-B14F-4D97-AF65-F5344CB8AC3E}">
        <p14:creationId xmlns:p14="http://schemas.microsoft.com/office/powerpoint/2010/main" val="101875256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354217"/>
          </a:xfrm>
        </p:spPr>
        <p:txBody>
          <a:bodyPr/>
          <a:lstStyle/>
          <a:p>
            <a:r>
              <a:rPr lang="en-US" dirty="0"/>
              <a:t>What is the alert limit for custom detection rules?</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48230981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 - Data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Advanced hunting data can be categorized into two distinct types:</a:t>
            </a:r>
          </a:p>
          <a:p>
            <a:pPr>
              <a:lnSpc>
                <a:spcPct val="100000"/>
              </a:lnSpc>
              <a:spcAft>
                <a:spcPts val="1000"/>
              </a:spcAft>
            </a:pPr>
            <a:endParaRPr lang="en-US" sz="1800" dirty="0"/>
          </a:p>
          <a:p>
            <a:pPr>
              <a:lnSpc>
                <a:spcPct val="100000"/>
              </a:lnSpc>
              <a:spcAft>
                <a:spcPts val="1000"/>
              </a:spcAft>
            </a:pPr>
            <a:r>
              <a:rPr lang="en-US" sz="1800" b="1" dirty="0"/>
              <a:t>Event or activity data</a:t>
            </a:r>
            <a:r>
              <a:rPr lang="en-US" sz="1800" dirty="0"/>
              <a:t>—populates tables about alerts, security events, system events, and routine assessments. Advanced hunting receives this data almost immediately after the sensors that collect them successfully transmit them to the corresponding cloud services. For example, you can query event data from healthy sensors on workstations or domain controllers almost immediately after they are available on Microsoft Defender for Endpoint and Microsoft Defender for Identity.</a:t>
            </a:r>
          </a:p>
          <a:p>
            <a:pPr>
              <a:lnSpc>
                <a:spcPct val="100000"/>
              </a:lnSpc>
              <a:spcAft>
                <a:spcPts val="1000"/>
              </a:spcAft>
            </a:pPr>
            <a:endParaRPr lang="en-US" sz="1800" dirty="0"/>
          </a:p>
          <a:p>
            <a:pPr>
              <a:lnSpc>
                <a:spcPct val="100000"/>
              </a:lnSpc>
              <a:spcAft>
                <a:spcPts val="1000"/>
              </a:spcAft>
            </a:pPr>
            <a:r>
              <a:rPr lang="en-US" sz="1800" b="1" dirty="0"/>
              <a:t>Entity data</a:t>
            </a:r>
            <a:r>
              <a:rPr lang="en-US" sz="1800" dirty="0"/>
              <a:t>—populates tables with information about users and devices. This data comes from both relatively static data sources and dynamic sources, such as Active Directory entries and event logs. To provide fresh data, tables are updated with any new information every 15 minutes, adding rows that might not be fully populated. Every 24 hours, data is consolidated to insert a record that contains the latest, most comprehensive data set about each entity.</a:t>
            </a:r>
            <a:endParaRPr lang="en-US" sz="1800" b="1" dirty="0"/>
          </a:p>
        </p:txBody>
      </p:sp>
      <p:pic>
        <p:nvPicPr>
          <p:cNvPr id="7170" name="Picture 2" descr="A Beginner's Guide to Quantum Computing and Q# - Microsoft Tech Community">
            <a:extLst>
              <a:ext uri="{FF2B5EF4-FFF2-40B4-BE49-F238E27FC236}">
                <a16:creationId xmlns:a16="http://schemas.microsoft.com/office/drawing/2014/main" id="{4211E2EB-02BA-4C49-90AA-507DAE055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712" y="297215"/>
            <a:ext cx="290512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6991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Microsoft Defender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Threat Analytics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analytics is our in-product threat intelligence solution from expert Microsoft security researchers, designed to assist security teams to be as efficient as possible while facing emerging threats, including:</a:t>
            </a:r>
          </a:p>
          <a:p>
            <a:pPr>
              <a:lnSpc>
                <a:spcPct val="100000"/>
              </a:lnSpc>
              <a:spcAft>
                <a:spcPts val="1000"/>
              </a:spcAft>
            </a:pPr>
            <a:endParaRPr lang="en-US" sz="1800" dirty="0"/>
          </a:p>
          <a:p>
            <a:pPr>
              <a:lnSpc>
                <a:spcPct val="100000"/>
              </a:lnSpc>
              <a:spcAft>
                <a:spcPts val="1000"/>
              </a:spcAft>
            </a:pPr>
            <a:r>
              <a:rPr lang="en-US" sz="1800" dirty="0"/>
              <a:t>Active threat actors and their campaigns</a:t>
            </a:r>
          </a:p>
          <a:p>
            <a:pPr>
              <a:lnSpc>
                <a:spcPct val="100000"/>
              </a:lnSpc>
              <a:spcAft>
                <a:spcPts val="1000"/>
              </a:spcAft>
            </a:pPr>
            <a:r>
              <a:rPr lang="en-US" sz="1800" dirty="0"/>
              <a:t>Popular and new attack techniques</a:t>
            </a:r>
          </a:p>
          <a:p>
            <a:pPr>
              <a:lnSpc>
                <a:spcPct val="100000"/>
              </a:lnSpc>
              <a:spcAft>
                <a:spcPts val="1000"/>
              </a:spcAft>
            </a:pPr>
            <a:r>
              <a:rPr lang="en-US" sz="1800" dirty="0"/>
              <a:t>Critical vulnerabilities</a:t>
            </a:r>
          </a:p>
          <a:p>
            <a:pPr>
              <a:lnSpc>
                <a:spcPct val="100000"/>
              </a:lnSpc>
              <a:spcAft>
                <a:spcPts val="1000"/>
              </a:spcAft>
            </a:pPr>
            <a:r>
              <a:rPr lang="en-US" sz="1800" dirty="0"/>
              <a:t>Common attack surfaces</a:t>
            </a:r>
          </a:p>
          <a:p>
            <a:pPr>
              <a:lnSpc>
                <a:spcPct val="100000"/>
              </a:lnSpc>
              <a:spcAft>
                <a:spcPts val="1000"/>
              </a:spcAft>
            </a:pPr>
            <a:r>
              <a:rPr lang="en-US" sz="1800" dirty="0"/>
              <a:t>Prevalent malware</a:t>
            </a:r>
          </a:p>
          <a:p>
            <a:endParaRPr lang="en-US" sz="1800" b="1" dirty="0"/>
          </a:p>
        </p:txBody>
      </p:sp>
      <p:pic>
        <p:nvPicPr>
          <p:cNvPr id="4" name="Picture 3">
            <a:extLst>
              <a:ext uri="{FF2B5EF4-FFF2-40B4-BE49-F238E27FC236}">
                <a16:creationId xmlns:a16="http://schemas.microsoft.com/office/drawing/2014/main" id="{237265F3-0B96-4EA3-B4D4-846008138004}"/>
              </a:ext>
            </a:extLst>
          </p:cNvPr>
          <p:cNvPicPr>
            <a:picLocks noChangeAspect="1"/>
          </p:cNvPicPr>
          <p:nvPr/>
        </p:nvPicPr>
        <p:blipFill>
          <a:blip r:embed="rId3"/>
          <a:stretch>
            <a:fillRect/>
          </a:stretch>
        </p:blipFill>
        <p:spPr>
          <a:xfrm>
            <a:off x="3490528" y="3256831"/>
            <a:ext cx="7704855" cy="2406195"/>
          </a:xfrm>
          <a:prstGeom prst="rect">
            <a:avLst/>
          </a:prstGeom>
        </p:spPr>
      </p:pic>
    </p:spTree>
    <p:extLst>
      <p:ext uri="{BB962C8B-B14F-4D97-AF65-F5344CB8AC3E}">
        <p14:creationId xmlns:p14="http://schemas.microsoft.com/office/powerpoint/2010/main" val="409699142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Threat Analytics – Analyst Report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854058" cy="502447"/>
          </a:xfrm>
        </p:spPr>
        <p:txBody>
          <a:bodyPr/>
          <a:lstStyle/>
          <a:p>
            <a:pPr>
              <a:lnSpc>
                <a:spcPct val="100000"/>
              </a:lnSpc>
              <a:spcAft>
                <a:spcPts val="1000"/>
              </a:spcAft>
            </a:pPr>
            <a:r>
              <a:rPr lang="en-US" sz="1800" dirty="0"/>
              <a:t>Each threat analytics report includes dynamic sections and a comprehensive written section called the analyst report. </a:t>
            </a:r>
          </a:p>
          <a:p>
            <a:pPr>
              <a:lnSpc>
                <a:spcPct val="100000"/>
              </a:lnSpc>
              <a:spcAft>
                <a:spcPts val="1000"/>
              </a:spcAft>
            </a:pPr>
            <a:r>
              <a:rPr lang="en-US" sz="1800" dirty="0"/>
              <a:t>Threat analytics dynamically tracks the status of security updates and secure configurations. </a:t>
            </a:r>
          </a:p>
          <a:p>
            <a:pPr>
              <a:lnSpc>
                <a:spcPct val="100000"/>
              </a:lnSpc>
              <a:spcAft>
                <a:spcPts val="1000"/>
              </a:spcAft>
            </a:pPr>
            <a:r>
              <a:rPr lang="en-US" sz="1800" dirty="0"/>
              <a:t>This information is available as charts and tables in the Mitigations tab.</a:t>
            </a:r>
          </a:p>
          <a:p>
            <a:pPr>
              <a:lnSpc>
                <a:spcPct val="100000"/>
              </a:lnSpc>
              <a:spcAft>
                <a:spcPts val="1000"/>
              </a:spcAft>
            </a:pPr>
            <a:r>
              <a:rPr lang="en-US" sz="1800" dirty="0"/>
              <a:t>The analyst report also provides the detections from Microsoft Defender for Endpoint antivirus and endpoint detection and response (EDR) capabilities.</a:t>
            </a:r>
          </a:p>
        </p:txBody>
      </p:sp>
      <p:pic>
        <p:nvPicPr>
          <p:cNvPr id="10242" name="Picture 2" descr="Image of the analyst report section of a threat analytics report">
            <a:extLst>
              <a:ext uri="{FF2B5EF4-FFF2-40B4-BE49-F238E27FC236}">
                <a16:creationId xmlns:a16="http://schemas.microsoft.com/office/drawing/2014/main" id="{D13F2719-ED61-451F-9CFF-DEA844594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072" y="1106185"/>
            <a:ext cx="4332019" cy="552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3324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Vulnerability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View your Microsoft Secure Score for Devices, exposure score, exposed devices, vulnerable software, and take action on top security recommendations.</a:t>
            </a:r>
          </a:p>
          <a:p>
            <a:pPr>
              <a:lnSpc>
                <a:spcPct val="100000"/>
              </a:lnSpc>
              <a:spcAft>
                <a:spcPts val="1000"/>
              </a:spcAft>
            </a:pPr>
            <a:endParaRPr lang="en-US" sz="1800" dirty="0"/>
          </a:p>
          <a:p>
            <a:pPr>
              <a:lnSpc>
                <a:spcPct val="100000"/>
              </a:lnSpc>
              <a:spcAft>
                <a:spcPts val="1000"/>
              </a:spcAft>
            </a:pPr>
            <a:r>
              <a:rPr lang="en-US" sz="1800" dirty="0"/>
              <a:t>Effectively identifying, assessing, and remediating endpoint weaknesses is pivotal in running a healthy security program and reducing organizational risk. Threat and vulnerability management serves as an infrastructure for reducing organizational exposure, hardening endpoint surface area, and increasing organizational resilience.</a:t>
            </a:r>
          </a:p>
          <a:p>
            <a:pPr>
              <a:lnSpc>
                <a:spcPct val="100000"/>
              </a:lnSpc>
              <a:spcAft>
                <a:spcPts val="1000"/>
              </a:spcAft>
            </a:pPr>
            <a:endParaRPr lang="en-US" sz="1800" dirty="0"/>
          </a:p>
          <a:p>
            <a:pPr>
              <a:lnSpc>
                <a:spcPct val="100000"/>
              </a:lnSpc>
              <a:spcAft>
                <a:spcPts val="1000"/>
              </a:spcAft>
            </a:pPr>
            <a:r>
              <a:rPr lang="en-US" sz="1800" dirty="0"/>
              <a:t>Discover vulnerabilities and misconfigurations in real time with sensors, and without the need of agents or periodic scans. It prioritizes vulnerabilities based on the threat landscape, detections in your organization, sensitive information on vulnerable devices, and business context.</a:t>
            </a:r>
          </a:p>
          <a:p>
            <a:endParaRPr lang="en-US" sz="1800" b="1" dirty="0"/>
          </a:p>
        </p:txBody>
      </p:sp>
    </p:spTree>
    <p:extLst>
      <p:ext uri="{BB962C8B-B14F-4D97-AF65-F5344CB8AC3E}">
        <p14:creationId xmlns:p14="http://schemas.microsoft.com/office/powerpoint/2010/main" val="414359769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See the list of security recommendations and related threat information. </a:t>
            </a:r>
          </a:p>
          <a:p>
            <a:pPr>
              <a:lnSpc>
                <a:spcPct val="100000"/>
              </a:lnSpc>
              <a:spcAft>
                <a:spcPts val="1000"/>
              </a:spcAft>
            </a:pPr>
            <a:r>
              <a:rPr lang="en-US" sz="1800" dirty="0"/>
              <a:t>When you select an item from the list, a flyout panel opens with vulnerability details, a link to open the software page, and remediation and exception options. </a:t>
            </a:r>
          </a:p>
          <a:p>
            <a:pPr>
              <a:lnSpc>
                <a:spcPct val="100000"/>
              </a:lnSpc>
              <a:spcAft>
                <a:spcPts val="1000"/>
              </a:spcAft>
            </a:pPr>
            <a:r>
              <a:rPr lang="en-US" sz="1800" dirty="0"/>
              <a:t>You can also open a ticket in Intune if your devices are joined through Azure Active Directory and you've enabled your Intune connections in Defender for Endpoint.</a:t>
            </a:r>
          </a:p>
          <a:p>
            <a:endParaRPr lang="en-US" sz="1800" b="1" dirty="0"/>
          </a:p>
        </p:txBody>
      </p:sp>
    </p:spTree>
    <p:extLst>
      <p:ext uri="{BB962C8B-B14F-4D97-AF65-F5344CB8AC3E}">
        <p14:creationId xmlns:p14="http://schemas.microsoft.com/office/powerpoint/2010/main" val="39764807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Remediation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threat and vulnerability management capability in Microsoft Defender for Endpoint bridges the gap between Security and IT administrators through the remediation request workflow. </a:t>
            </a:r>
          </a:p>
          <a:p>
            <a:pPr>
              <a:lnSpc>
                <a:spcPct val="100000"/>
              </a:lnSpc>
              <a:spcAft>
                <a:spcPts val="1000"/>
              </a:spcAft>
            </a:pPr>
            <a:r>
              <a:rPr lang="en-US" sz="1800" dirty="0"/>
              <a:t>Security admins like you can request for the IT Administrator to remediate a vulnerability from the Security recommendation pages to Intune.</a:t>
            </a:r>
          </a:p>
          <a:p>
            <a:pPr>
              <a:lnSpc>
                <a:spcPct val="100000"/>
              </a:lnSpc>
              <a:spcAft>
                <a:spcPts val="1000"/>
              </a:spcAft>
            </a:pPr>
            <a:endParaRPr lang="en-US" sz="1800" dirty="0"/>
          </a:p>
          <a:p>
            <a:pPr>
              <a:lnSpc>
                <a:spcPct val="100000"/>
              </a:lnSpc>
              <a:spcAft>
                <a:spcPts val="1000"/>
              </a:spcAft>
            </a:pPr>
            <a:r>
              <a:rPr lang="en-US" sz="1800" dirty="0"/>
              <a:t>Response actions are only available if the device is enrolled in Microsoft Defender for Endpoint.</a:t>
            </a:r>
          </a:p>
          <a:p>
            <a:pPr>
              <a:lnSpc>
                <a:spcPct val="100000"/>
              </a:lnSpc>
              <a:spcAft>
                <a:spcPts val="1000"/>
              </a:spcAft>
            </a:pPr>
            <a:endParaRPr lang="en-US" sz="1800" dirty="0"/>
          </a:p>
          <a:p>
            <a:pPr>
              <a:lnSpc>
                <a:spcPct val="100000"/>
              </a:lnSpc>
              <a:spcAft>
                <a:spcPts val="1000"/>
              </a:spcAft>
            </a:pPr>
            <a:r>
              <a:rPr lang="en-US" sz="1800" dirty="0"/>
              <a:t>Devices that are enrolled in Microsoft Defender for Endpoint may display different numbers of response actions, based on the device's OS and version number.</a:t>
            </a:r>
          </a:p>
          <a:p>
            <a:endParaRPr lang="en-US" sz="1800" b="1" dirty="0"/>
          </a:p>
        </p:txBody>
      </p:sp>
    </p:spTree>
    <p:extLst>
      <p:ext uri="{BB962C8B-B14F-4D97-AF65-F5344CB8AC3E}">
        <p14:creationId xmlns:p14="http://schemas.microsoft.com/office/powerpoint/2010/main" val="73335161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Automated Investigation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an automated investigation completes, a verdict is reached for every piece of evidence involved. </a:t>
            </a:r>
          </a:p>
          <a:p>
            <a:pPr>
              <a:lnSpc>
                <a:spcPct val="100000"/>
              </a:lnSpc>
              <a:spcAft>
                <a:spcPts val="1000"/>
              </a:spcAft>
            </a:pPr>
            <a:r>
              <a:rPr lang="en-US" sz="1800" dirty="0"/>
              <a:t>Depending on the verdict, remediation actions are identified. </a:t>
            </a:r>
          </a:p>
          <a:p>
            <a:pPr>
              <a:lnSpc>
                <a:spcPct val="100000"/>
              </a:lnSpc>
              <a:spcAft>
                <a:spcPts val="1000"/>
              </a:spcAft>
            </a:pPr>
            <a:r>
              <a:rPr lang="en-US" sz="1800" dirty="0"/>
              <a:t>In some cases, remediation actions are taken automatically; in other cases, remediation actions await approval. It all depends on how automated investigation and response is configured.</a:t>
            </a:r>
            <a:endParaRPr lang="en-US" sz="1800" b="1" dirty="0"/>
          </a:p>
        </p:txBody>
      </p:sp>
      <p:pic>
        <p:nvPicPr>
          <p:cNvPr id="4" name="Picture 3">
            <a:extLst>
              <a:ext uri="{FF2B5EF4-FFF2-40B4-BE49-F238E27FC236}">
                <a16:creationId xmlns:a16="http://schemas.microsoft.com/office/drawing/2014/main" id="{0B4AA567-23F3-4E2D-ACDA-FCE0387511D2}"/>
              </a:ext>
            </a:extLst>
          </p:cNvPr>
          <p:cNvPicPr>
            <a:picLocks noChangeAspect="1"/>
          </p:cNvPicPr>
          <p:nvPr/>
        </p:nvPicPr>
        <p:blipFill>
          <a:blip r:embed="rId3"/>
          <a:stretch>
            <a:fillRect/>
          </a:stretch>
        </p:blipFill>
        <p:spPr>
          <a:xfrm>
            <a:off x="1697706" y="3073817"/>
            <a:ext cx="8041858" cy="2841256"/>
          </a:xfrm>
          <a:prstGeom prst="rect">
            <a:avLst/>
          </a:prstGeom>
        </p:spPr>
      </p:pic>
    </p:spTree>
    <p:extLst>
      <p:ext uri="{BB962C8B-B14F-4D97-AF65-F5344CB8AC3E}">
        <p14:creationId xmlns:p14="http://schemas.microsoft.com/office/powerpoint/2010/main" val="389289345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Manual Investigation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addition to remediation actions that follow automated investigations, your security operations team can take certain remediation actions manually. </a:t>
            </a:r>
          </a:p>
          <a:p>
            <a:pPr>
              <a:lnSpc>
                <a:spcPct val="100000"/>
              </a:lnSpc>
              <a:spcAft>
                <a:spcPts val="1000"/>
              </a:spcAft>
            </a:pPr>
            <a:endParaRPr lang="en-US" sz="1800" dirty="0"/>
          </a:p>
          <a:p>
            <a:pPr>
              <a:lnSpc>
                <a:spcPct val="100000"/>
              </a:lnSpc>
              <a:spcAft>
                <a:spcPts val="1000"/>
              </a:spcAft>
            </a:pPr>
            <a:r>
              <a:rPr lang="en-US" sz="1800" dirty="0"/>
              <a:t>These include the following:</a:t>
            </a:r>
          </a:p>
          <a:p>
            <a:pPr>
              <a:lnSpc>
                <a:spcPct val="100000"/>
              </a:lnSpc>
              <a:spcAft>
                <a:spcPts val="1000"/>
              </a:spcAft>
            </a:pPr>
            <a:r>
              <a:rPr lang="en-US" sz="1800" dirty="0"/>
              <a:t>   Manual device action, such as device isolation or file quarantine</a:t>
            </a:r>
          </a:p>
          <a:p>
            <a:pPr>
              <a:lnSpc>
                <a:spcPct val="100000"/>
              </a:lnSpc>
              <a:spcAft>
                <a:spcPts val="1000"/>
              </a:spcAft>
            </a:pPr>
            <a:r>
              <a:rPr lang="en-US" sz="1800" dirty="0"/>
              <a:t>   Manual email action, such as soft-deleting email messages</a:t>
            </a:r>
          </a:p>
          <a:p>
            <a:pPr>
              <a:lnSpc>
                <a:spcPct val="100000"/>
              </a:lnSpc>
              <a:spcAft>
                <a:spcPts val="1000"/>
              </a:spcAft>
            </a:pPr>
            <a:r>
              <a:rPr lang="en-US" sz="1800" dirty="0"/>
              <a:t>   Advanced hunting action on devices or email</a:t>
            </a:r>
          </a:p>
          <a:p>
            <a:pPr>
              <a:lnSpc>
                <a:spcPct val="100000"/>
              </a:lnSpc>
              <a:spcAft>
                <a:spcPts val="1000"/>
              </a:spcAft>
            </a:pPr>
            <a:r>
              <a:rPr lang="en-US" sz="1800" dirty="0"/>
              <a:t>   Explorer action on email content, such as moving email to junk, soft-deleting email, or hard-deleting email</a:t>
            </a:r>
          </a:p>
          <a:p>
            <a:pPr>
              <a:lnSpc>
                <a:spcPct val="100000"/>
              </a:lnSpc>
              <a:spcAft>
                <a:spcPts val="1000"/>
              </a:spcAft>
            </a:pPr>
            <a:r>
              <a:rPr lang="en-US" sz="1800" dirty="0"/>
              <a:t>   Manual live response action, such as deleting a file, stopping a process, and removing a scheduled task</a:t>
            </a:r>
          </a:p>
          <a:p>
            <a:pPr>
              <a:lnSpc>
                <a:spcPct val="100000"/>
              </a:lnSpc>
              <a:spcAft>
                <a:spcPts val="1000"/>
              </a:spcAft>
            </a:pPr>
            <a:r>
              <a:rPr lang="en-US" sz="1800" dirty="0"/>
              <a:t>   Live response action with Microsoft Defender for Endpoint APIs, such as isolating a device, running an antivirus scan, and getting information about a file</a:t>
            </a:r>
          </a:p>
        </p:txBody>
      </p:sp>
    </p:spTree>
    <p:extLst>
      <p:ext uri="{BB962C8B-B14F-4D97-AF65-F5344CB8AC3E}">
        <p14:creationId xmlns:p14="http://schemas.microsoft.com/office/powerpoint/2010/main" val="33760152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354217"/>
          </a:xfrm>
        </p:spPr>
        <p:txBody>
          <a:bodyPr/>
          <a:lstStyle/>
          <a:p>
            <a:r>
              <a:rPr lang="en-US" dirty="0"/>
              <a:t>What is the default time zone in Microsoft 365 Defender?</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53169701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Software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software inventory in threat and vulnerability management is a list of known software in your organization with official Common Platform Enumerations (CPE). </a:t>
            </a:r>
          </a:p>
          <a:p>
            <a:pPr>
              <a:lnSpc>
                <a:spcPct val="100000"/>
              </a:lnSpc>
              <a:spcAft>
                <a:spcPts val="1000"/>
              </a:spcAft>
            </a:pPr>
            <a:r>
              <a:rPr lang="en-US" sz="1800" dirty="0"/>
              <a:t>Software products without an official CPE don’t have vulnerabilities published. It also includes details such as the name of the vendor, number of weaknesses, threats, and number of exposed devices.</a:t>
            </a:r>
          </a:p>
          <a:p>
            <a:pPr>
              <a:lnSpc>
                <a:spcPct val="100000"/>
              </a:lnSpc>
              <a:spcAft>
                <a:spcPts val="1000"/>
              </a:spcAft>
            </a:pPr>
            <a:r>
              <a:rPr lang="en-US" sz="1800" dirty="0"/>
              <a:t>Since it's real time, in a matter of minutes, you'll see vulnerability information as they get discovered. </a:t>
            </a:r>
          </a:p>
          <a:p>
            <a:pPr>
              <a:lnSpc>
                <a:spcPct val="100000"/>
              </a:lnSpc>
              <a:spcAft>
                <a:spcPts val="1000"/>
              </a:spcAft>
            </a:pPr>
            <a:r>
              <a:rPr lang="en-US" sz="1800" dirty="0"/>
              <a:t>The engine automatically grabs information from multiple security feeds. In fact, you'll see if a particular software is connected to a live threat campaign. It also provides a link to a Threat Analytics report soon as it's available.</a:t>
            </a:r>
          </a:p>
          <a:p>
            <a:endParaRPr lang="en-US" sz="1800" b="1" dirty="0"/>
          </a:p>
        </p:txBody>
      </p:sp>
      <p:pic>
        <p:nvPicPr>
          <p:cNvPr id="4" name="Picture 3">
            <a:extLst>
              <a:ext uri="{FF2B5EF4-FFF2-40B4-BE49-F238E27FC236}">
                <a16:creationId xmlns:a16="http://schemas.microsoft.com/office/drawing/2014/main" id="{DB77003D-ECD2-42E7-9EE3-F435BA71DAC2}"/>
              </a:ext>
            </a:extLst>
          </p:cNvPr>
          <p:cNvPicPr>
            <a:picLocks noChangeAspect="1"/>
          </p:cNvPicPr>
          <p:nvPr/>
        </p:nvPicPr>
        <p:blipFill>
          <a:blip r:embed="rId3"/>
          <a:stretch>
            <a:fillRect/>
          </a:stretch>
        </p:blipFill>
        <p:spPr>
          <a:xfrm>
            <a:off x="4309966" y="3688932"/>
            <a:ext cx="2495550" cy="2295525"/>
          </a:xfrm>
          <a:prstGeom prst="rect">
            <a:avLst/>
          </a:prstGeom>
        </p:spPr>
      </p:pic>
    </p:spTree>
    <p:extLst>
      <p:ext uri="{BB962C8B-B14F-4D97-AF65-F5344CB8AC3E}">
        <p14:creationId xmlns:p14="http://schemas.microsoft.com/office/powerpoint/2010/main" val="310956744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Weaknesses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Weaknesses page lists the software vulnerabilities your devices </a:t>
            </a:r>
            <a:br>
              <a:rPr lang="en-US" sz="1800" dirty="0"/>
            </a:br>
            <a:r>
              <a:rPr lang="en-US" sz="1800" dirty="0"/>
              <a:t>are exposed to by listing the Common Vulnerabilities and Exposures </a:t>
            </a:r>
            <a:br>
              <a:rPr lang="en-US" sz="1800" dirty="0"/>
            </a:br>
            <a:r>
              <a:rPr lang="en-US" sz="1800" dirty="0"/>
              <a:t>(CVE) ID. </a:t>
            </a:r>
          </a:p>
          <a:p>
            <a:pPr>
              <a:lnSpc>
                <a:spcPct val="100000"/>
              </a:lnSpc>
              <a:spcAft>
                <a:spcPts val="1000"/>
              </a:spcAft>
            </a:pPr>
            <a:r>
              <a:rPr lang="en-US" sz="1800" dirty="0"/>
              <a:t>You can also view the severity, Common Vulnerability Scoring System </a:t>
            </a:r>
            <a:br>
              <a:rPr lang="en-US" sz="1800" dirty="0"/>
            </a:br>
            <a:r>
              <a:rPr lang="en-US" sz="1800" dirty="0"/>
              <a:t>(CVSS) rating, prevalence in your organization, corresponding breach, </a:t>
            </a:r>
            <a:br>
              <a:rPr lang="en-US" sz="1800" dirty="0"/>
            </a:br>
            <a:r>
              <a:rPr lang="en-US" sz="1800" dirty="0"/>
              <a:t>threat insights, and more.</a:t>
            </a:r>
          </a:p>
          <a:p>
            <a:pPr>
              <a:lnSpc>
                <a:spcPct val="100000"/>
              </a:lnSpc>
              <a:spcAft>
                <a:spcPts val="1000"/>
              </a:spcAft>
            </a:pPr>
            <a:r>
              <a:rPr lang="en-US" sz="1800" dirty="0"/>
              <a:t>If there is no official CVE-ID assigned to a vulnerability, the </a:t>
            </a:r>
            <a:br>
              <a:rPr lang="en-US" sz="1800" dirty="0"/>
            </a:br>
            <a:r>
              <a:rPr lang="en-US" sz="1800" dirty="0"/>
              <a:t>vulnerability name is assigned by threat and vulnerability </a:t>
            </a:r>
            <a:br>
              <a:rPr lang="en-US" sz="1800" dirty="0"/>
            </a:br>
            <a:r>
              <a:rPr lang="en-US" sz="1800" dirty="0"/>
              <a:t>management.</a:t>
            </a:r>
          </a:p>
          <a:p>
            <a:pPr>
              <a:lnSpc>
                <a:spcPct val="100000"/>
              </a:lnSpc>
              <a:spcAft>
                <a:spcPts val="1000"/>
              </a:spcAft>
            </a:pPr>
            <a:r>
              <a:rPr lang="en-US" sz="1800" dirty="0"/>
              <a:t>If you select a CVE, a flyout panel will open with more information </a:t>
            </a:r>
            <a:br>
              <a:rPr lang="en-US" sz="1800" dirty="0"/>
            </a:br>
            <a:r>
              <a:rPr lang="en-US" sz="1800" dirty="0"/>
              <a:t>such as the vulnerability description, details, threat insights, and </a:t>
            </a:r>
            <a:br>
              <a:rPr lang="en-US" sz="1800" dirty="0"/>
            </a:br>
            <a:r>
              <a:rPr lang="en-US" sz="1800" dirty="0"/>
              <a:t>exposed devices.</a:t>
            </a:r>
          </a:p>
          <a:p>
            <a:endParaRPr lang="en-US" sz="1800" b="1" dirty="0"/>
          </a:p>
        </p:txBody>
      </p:sp>
      <p:pic>
        <p:nvPicPr>
          <p:cNvPr id="1026" name="Picture 2" descr="Weakness flyout example.">
            <a:extLst>
              <a:ext uri="{FF2B5EF4-FFF2-40B4-BE49-F238E27FC236}">
                <a16:creationId xmlns:a16="http://schemas.microsoft.com/office/drawing/2014/main" id="{72ADC0F5-3770-4D3E-8B3F-285FBE676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858" y="980605"/>
            <a:ext cx="3240544" cy="500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2651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11349</TotalTime>
  <Words>14478</Words>
  <Application>Microsoft Office PowerPoint</Application>
  <PresentationFormat>Widescreen</PresentationFormat>
  <Paragraphs>1339</Paragraphs>
  <Slides>150</Slides>
  <Notes>130</Notes>
  <HiddenSlides>24</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150</vt:i4>
      </vt:variant>
    </vt:vector>
  </HeadingPairs>
  <TitlesOfParts>
    <vt:vector size="161"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Microsoft Defender  Day 1</vt:lpstr>
      <vt:lpstr>PowerPoint Presentation</vt:lpstr>
      <vt:lpstr>Pre-requisites</vt:lpstr>
      <vt:lpstr>Microsoft Defender</vt:lpstr>
      <vt:lpstr>Microsoft 365 Defender</vt:lpstr>
      <vt:lpstr>Microsoft 365 Defender</vt:lpstr>
      <vt:lpstr>Portal Integration</vt:lpstr>
      <vt:lpstr>Top Scoring</vt:lpstr>
      <vt:lpstr>Forrester</vt:lpstr>
      <vt:lpstr>Gartner</vt:lpstr>
      <vt:lpstr>NOTE: Simulated vs Real World Testing</vt:lpstr>
      <vt:lpstr>Microsoft’s Take: Areas that matter most</vt:lpstr>
      <vt:lpstr>Net Net: Consistent Results</vt:lpstr>
      <vt:lpstr>Microsoft Defender + Azure Defender + Azure Sentinel</vt:lpstr>
      <vt:lpstr>How They Work Together</vt:lpstr>
      <vt:lpstr>All roads lead to Log Analytics and Azure Sentinel. </vt:lpstr>
      <vt:lpstr>PowerPoint Presentation</vt:lpstr>
      <vt:lpstr>PowerPoint Presentation</vt:lpstr>
      <vt:lpstr>Microsoft Defender for Endpoint</vt:lpstr>
      <vt:lpstr>Microsoft Defender for Endpoint</vt:lpstr>
      <vt:lpstr>Microsoft Defender for Endpoint</vt:lpstr>
      <vt:lpstr>Threat &amp; Vulnerability Management</vt:lpstr>
      <vt:lpstr>Threat &amp; Vulnerability Management</vt:lpstr>
      <vt:lpstr>Attack Surface Reduction (ASR)</vt:lpstr>
      <vt:lpstr>Attack Surface Reduction (ASR)</vt:lpstr>
      <vt:lpstr>Next Generation Protection</vt:lpstr>
      <vt:lpstr>Next Generation Protection</vt:lpstr>
      <vt:lpstr>Next Generation Protection (Cont)</vt:lpstr>
      <vt:lpstr>Next Generation Protection – Real World</vt:lpstr>
      <vt:lpstr>Next Generation Protection – Machine Learning</vt:lpstr>
      <vt:lpstr>Next Generation Protection – How did it do it?</vt:lpstr>
      <vt:lpstr>Endpoint Detection and Response (EDR)</vt:lpstr>
      <vt:lpstr>Next Generation + EDR</vt:lpstr>
      <vt:lpstr>Automated Investigation and Response (AIR)</vt:lpstr>
      <vt:lpstr>AIR - Automation Level</vt:lpstr>
      <vt:lpstr>Modern SOC Challenges</vt:lpstr>
      <vt:lpstr>Microsoft Threat Experts</vt:lpstr>
      <vt:lpstr>Target Attack Notification</vt:lpstr>
      <vt:lpstr>Microsoft Defender for Endpoint – Cross Platform</vt:lpstr>
      <vt:lpstr>Cross Platform</vt:lpstr>
      <vt:lpstr>Mobile</vt:lpstr>
      <vt:lpstr>iOS</vt:lpstr>
      <vt:lpstr>Android</vt:lpstr>
      <vt:lpstr>Onboarding - Mobile</vt:lpstr>
      <vt:lpstr>Linux</vt:lpstr>
      <vt:lpstr>Onboarding - Linux</vt:lpstr>
      <vt:lpstr>macOS</vt:lpstr>
      <vt:lpstr>Onboarding - macOS</vt:lpstr>
      <vt:lpstr>Deployment Rings</vt:lpstr>
      <vt:lpstr>Channels</vt:lpstr>
      <vt:lpstr>Smart Screen</vt:lpstr>
      <vt:lpstr>Smart Screen - Benefits</vt:lpstr>
      <vt:lpstr>Disconnected Devices - Scenarios</vt:lpstr>
      <vt:lpstr>Disconnected Devices – Update Delivery</vt:lpstr>
      <vt:lpstr>Licensing</vt:lpstr>
      <vt:lpstr>Licensing - Devices</vt:lpstr>
      <vt:lpstr>Question…</vt:lpstr>
      <vt:lpstr>Microsoft Defender - Antivirus</vt:lpstr>
      <vt:lpstr>Microsoft Defender - Antivirus</vt:lpstr>
      <vt:lpstr>Endpoint + Antivirus – Better Together</vt:lpstr>
      <vt:lpstr>Sandbox Execution</vt:lpstr>
      <vt:lpstr>Tamper Protection</vt:lpstr>
      <vt:lpstr>Onboarding</vt:lpstr>
      <vt:lpstr>DEMO: How to whiteboard designs</vt:lpstr>
      <vt:lpstr>Breakout Activity:  Microsoft Defender Onboarding</vt:lpstr>
      <vt:lpstr>Microsoft Defender – Case Studies</vt:lpstr>
      <vt:lpstr>Case Studies - Thycotic</vt:lpstr>
      <vt:lpstr>Case Studies - Cerner</vt:lpstr>
      <vt:lpstr>Customer Demo Environment</vt:lpstr>
      <vt:lpstr>PowerPoint Presentation</vt:lpstr>
      <vt:lpstr>PowerPoint Presentation</vt:lpstr>
      <vt:lpstr>Microsoft Defender Portal</vt:lpstr>
      <vt:lpstr>Microsoft Defender – Security Center</vt:lpstr>
      <vt:lpstr>Microsoft Defender for Endpoint – Security Center</vt:lpstr>
      <vt:lpstr>Microsoft Defender for Endpoint – Data Storage</vt:lpstr>
      <vt:lpstr>Microsoft Defender for Endpoint – Data Protection</vt:lpstr>
      <vt:lpstr>Microsoft Defender for Endpoint – Permissions</vt:lpstr>
      <vt:lpstr>Alerts</vt:lpstr>
      <vt:lpstr>Alerts – Suppression Rules</vt:lpstr>
      <vt:lpstr>Incidents Queue</vt:lpstr>
      <vt:lpstr>Alerts vs Incidents</vt:lpstr>
      <vt:lpstr>False Positives/Negatives</vt:lpstr>
      <vt:lpstr>Remediation Actions</vt:lpstr>
      <vt:lpstr>Quarantine Files</vt:lpstr>
      <vt:lpstr>Exclusions</vt:lpstr>
      <vt:lpstr>Hunting</vt:lpstr>
      <vt:lpstr>Custom Detection Rules</vt:lpstr>
      <vt:lpstr>Question…</vt:lpstr>
      <vt:lpstr>Hunting - Data</vt:lpstr>
      <vt:lpstr>Threat Analytics</vt:lpstr>
      <vt:lpstr>Threat Analytics – Analyst Report</vt:lpstr>
      <vt:lpstr>Vulnerability Management</vt:lpstr>
      <vt:lpstr>Recommendations</vt:lpstr>
      <vt:lpstr>Remediation</vt:lpstr>
      <vt:lpstr>Automated Investigation</vt:lpstr>
      <vt:lpstr>Manual Investigation</vt:lpstr>
      <vt:lpstr>Question…</vt:lpstr>
      <vt:lpstr>Software</vt:lpstr>
      <vt:lpstr>Weaknesses</vt:lpstr>
      <vt:lpstr>Partner applications</vt:lpstr>
      <vt:lpstr>Data Export</vt:lpstr>
      <vt:lpstr>Evaluation Lab</vt:lpstr>
      <vt:lpstr>Attack Surface Reduction (Rules)</vt:lpstr>
      <vt:lpstr>Attack Surface Reduction (Mode)</vt:lpstr>
      <vt:lpstr>Submissions</vt:lpstr>
      <vt:lpstr>Policies and Rules – Alert Policy</vt:lpstr>
      <vt:lpstr>Policies and Rules - Threat Policies</vt:lpstr>
      <vt:lpstr>Simulations</vt:lpstr>
      <vt:lpstr>Live Response</vt:lpstr>
      <vt:lpstr>Live Response – Supported OS</vt:lpstr>
      <vt:lpstr>Roles and Permissions</vt:lpstr>
      <vt:lpstr>Custom Roles</vt:lpstr>
      <vt:lpstr>Managed Security Service Provider (MSSP)</vt:lpstr>
      <vt:lpstr>Endpoint Management Roles</vt:lpstr>
      <vt:lpstr>Device Groups</vt:lpstr>
      <vt:lpstr>Device Tagging</vt:lpstr>
      <vt:lpstr>Device Value</vt:lpstr>
      <vt:lpstr>SIEM Integration</vt:lpstr>
      <vt:lpstr>Azure Sentinel Connector</vt:lpstr>
      <vt:lpstr>Endpoint Detection and Response (EDR)</vt:lpstr>
      <vt:lpstr>Azure Information Protection (AIP)</vt:lpstr>
      <vt:lpstr>Indicators</vt:lpstr>
      <vt:lpstr>Tamper Protection (MAPS)</vt:lpstr>
      <vt:lpstr>Preview Features</vt:lpstr>
      <vt:lpstr>Microsoft Threat Experts</vt:lpstr>
      <vt:lpstr>Microsoft Threat Experts – Targeted Attack Notification</vt:lpstr>
      <vt:lpstr>Microsoft Threat Experts – Experts on Demand</vt:lpstr>
      <vt:lpstr>Microsoft Defender APIs</vt:lpstr>
      <vt:lpstr>Defender APIs</vt:lpstr>
      <vt:lpstr>Authentication</vt:lpstr>
      <vt:lpstr>Versioning / Endpoints / Limits</vt:lpstr>
      <vt:lpstr>Limits</vt:lpstr>
      <vt:lpstr>API Explorer</vt:lpstr>
      <vt:lpstr>Best Practices</vt:lpstr>
      <vt:lpstr>Best Practices</vt:lpstr>
      <vt:lpstr>Breakout Activity:  Microsoft Defender Portal</vt:lpstr>
      <vt:lpstr>PowerPoint Presentation</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Microsoft Defender</vt:lpstr>
      <vt:lpstr>Full Group Activity:  Microsoft Defender</vt:lpstr>
      <vt:lpstr>Mentimeter Poll</vt:lpstr>
      <vt:lpstr>PowerPoint Presentation</vt:lpstr>
      <vt:lpstr>PowerPoint Presentation</vt:lpstr>
      <vt:lpstr>PowerPoint Presentation</vt:lpstr>
      <vt:lpstr>Pop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834</cp:revision>
  <dcterms:created xsi:type="dcterms:W3CDTF">2020-05-01T23:34:12Z</dcterms:created>
  <dcterms:modified xsi:type="dcterms:W3CDTF">2021-06-28T19:18:22Z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